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theme/themeOverride1.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7" r:id="rId2"/>
  </p:sldIdLst>
  <p:sldSz cx="43891200" cy="329184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 charset="-128"/>
        <a:cs typeface="+mn-cs"/>
      </a:defRPr>
    </a:lvl5pPr>
    <a:lvl6pPr marL="2286000" algn="l" defTabSz="914400" rtl="0" eaLnBrk="1" latinLnBrk="0" hangingPunct="1">
      <a:defRPr sz="2400" kern="1200">
        <a:solidFill>
          <a:schemeClr val="tx1"/>
        </a:solidFill>
        <a:latin typeface="Arial" charset="0"/>
        <a:ea typeface="ＭＳ Ｐゴシック" pitchFamily="4" charset="-128"/>
        <a:cs typeface="+mn-cs"/>
      </a:defRPr>
    </a:lvl6pPr>
    <a:lvl7pPr marL="2743200" algn="l" defTabSz="914400" rtl="0" eaLnBrk="1" latinLnBrk="0" hangingPunct="1">
      <a:defRPr sz="2400" kern="1200">
        <a:solidFill>
          <a:schemeClr val="tx1"/>
        </a:solidFill>
        <a:latin typeface="Arial" charset="0"/>
        <a:ea typeface="ＭＳ Ｐゴシック" pitchFamily="4" charset="-128"/>
        <a:cs typeface="+mn-cs"/>
      </a:defRPr>
    </a:lvl7pPr>
    <a:lvl8pPr marL="3200400" algn="l" defTabSz="914400" rtl="0" eaLnBrk="1" latinLnBrk="0" hangingPunct="1">
      <a:defRPr sz="2400" kern="1200">
        <a:solidFill>
          <a:schemeClr val="tx1"/>
        </a:solidFill>
        <a:latin typeface="Arial" charset="0"/>
        <a:ea typeface="ＭＳ Ｐゴシック" pitchFamily="4" charset="-128"/>
        <a:cs typeface="+mn-cs"/>
      </a:defRPr>
    </a:lvl8pPr>
    <a:lvl9pPr marL="3657600" algn="l" defTabSz="914400" rtl="0" eaLnBrk="1" latinLnBrk="0" hangingPunct="1">
      <a:defRPr sz="2400" kern="1200">
        <a:solidFill>
          <a:schemeClr val="tx1"/>
        </a:solidFill>
        <a:latin typeface="Arial" charset="0"/>
        <a:ea typeface="ＭＳ Ｐゴシック" pitchFamily="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0932"/>
    <a:srgbClr val="00B9E4"/>
    <a:srgbClr val="00B9E9"/>
    <a:srgbClr val="B71234"/>
    <a:srgbClr val="58A618"/>
    <a:srgbClr val="FFB612"/>
    <a:srgbClr val="FF7900"/>
    <a:srgbClr val="009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3" autoAdjust="0"/>
    <p:restoredTop sz="97869" autoAdjust="0"/>
  </p:normalViewPr>
  <p:slideViewPr>
    <p:cSldViewPr>
      <p:cViewPr>
        <p:scale>
          <a:sx n="30" d="100"/>
          <a:sy n="30" d="100"/>
        </p:scale>
        <p:origin x="-72" y="18"/>
      </p:cViewPr>
      <p:guideLst>
        <p:guide orient="horz" pos="10368"/>
        <p:guide pos="13824"/>
      </p:guideLst>
    </p:cSldViewPr>
  </p:slideViewPr>
  <p:outlineViewPr>
    <p:cViewPr>
      <p:scale>
        <a:sx n="33" d="100"/>
        <a:sy n="33" d="100"/>
      </p:scale>
      <p:origin x="0" y="0"/>
    </p:cViewPr>
  </p:outlineViewPr>
  <p:notesTextViewPr>
    <p:cViewPr>
      <p:scale>
        <a:sx n="100" d="100"/>
        <a:sy n="100" d="100"/>
      </p:scale>
      <p:origin x="18" y="113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I:\Schaefer\Fragile%20X\AZD\AZD-1\Cohort%201%20and%202%20combined\AZD-1%20%25ppi%20graph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I:\Schaefer\Fragile%20X\AZD\AZD-1\Cohort%201%20and%202%20combined\AZD-1%20%25ppi%20graphs.xlsx"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oleObject" Target="file:///F:\Research\Schaefer\URSC%20Presentation\Graph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Research\Schaefer\URSC%20Presentation\Graph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Research\Schaefer\URSC%20Presentation\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b="1" i="0" baseline="0" dirty="0" smtClean="0">
                <a:effectLst/>
              </a:rPr>
              <a:t>Cued Fear Conditioning</a:t>
            </a:r>
            <a:endParaRPr lang="en-US" sz="2400" dirty="0">
              <a:effectLst/>
            </a:endParaRPr>
          </a:p>
        </c:rich>
      </c:tx>
      <c:layout>
        <c:manualLayout>
          <c:xMode val="edge"/>
          <c:yMode val="edge"/>
          <c:x val="0.28148770036724879"/>
          <c:y val="4.2424242424242427E-2"/>
        </c:manualLayout>
      </c:layout>
      <c:overlay val="0"/>
    </c:title>
    <c:autoTitleDeleted val="0"/>
    <c:plotArea>
      <c:layout/>
      <c:barChart>
        <c:barDir val="col"/>
        <c:grouping val="clustered"/>
        <c:varyColors val="0"/>
        <c:ser>
          <c:idx val="0"/>
          <c:order val="0"/>
          <c:tx>
            <c:strRef>
              <c:f>FDReport__AD1cohort3confearday3!$L$193</c:f>
              <c:strCache>
                <c:ptCount val="1"/>
                <c:pt idx="0">
                  <c:v>PctFreezing (freezing duration/total test duration</c:v>
                </c:pt>
              </c:strCache>
            </c:strRef>
          </c:tx>
          <c:spPr>
            <a:solidFill>
              <a:schemeClr val="tx1"/>
            </a:solidFill>
            <a:ln>
              <a:solidFill>
                <a:schemeClr val="tx1"/>
              </a:solidFill>
            </a:ln>
          </c:spPr>
          <c:invertIfNegative val="0"/>
          <c:dPt>
            <c:idx val="0"/>
            <c:invertIfNegative val="0"/>
            <c:bubble3D val="0"/>
            <c:spPr>
              <a:solidFill>
                <a:schemeClr val="bg1"/>
              </a:solidFill>
              <a:ln>
                <a:solidFill>
                  <a:schemeClr val="tx1"/>
                </a:solidFill>
              </a:ln>
            </c:spPr>
          </c:dPt>
          <c:dPt>
            <c:idx val="1"/>
            <c:invertIfNegative val="0"/>
            <c:bubble3D val="0"/>
            <c:spPr>
              <a:pattFill prst="ltDnDiag">
                <a:fgClr>
                  <a:schemeClr val="tx1"/>
                </a:fgClr>
                <a:bgClr>
                  <a:schemeClr val="bg1"/>
                </a:bgClr>
              </a:pattFill>
              <a:ln>
                <a:solidFill>
                  <a:schemeClr val="tx1"/>
                </a:solidFill>
              </a:ln>
            </c:spPr>
          </c:dPt>
          <c:dPt>
            <c:idx val="2"/>
            <c:invertIfNegative val="0"/>
            <c:bubble3D val="0"/>
            <c:spPr>
              <a:pattFill prst="ltHorz">
                <a:fgClr>
                  <a:schemeClr val="tx1"/>
                </a:fgClr>
                <a:bgClr>
                  <a:schemeClr val="bg1"/>
                </a:bgClr>
              </a:pattFill>
              <a:ln>
                <a:solidFill>
                  <a:schemeClr val="tx1"/>
                </a:solidFill>
              </a:ln>
            </c:spPr>
          </c:dPt>
          <c:dPt>
            <c:idx val="4"/>
            <c:invertIfNegative val="0"/>
            <c:bubble3D val="0"/>
            <c:spPr>
              <a:solidFill>
                <a:schemeClr val="bg1">
                  <a:lumMod val="85000"/>
                </a:schemeClr>
              </a:solidFill>
              <a:ln>
                <a:solidFill>
                  <a:schemeClr val="tx1"/>
                </a:solidFill>
              </a:ln>
            </c:spPr>
          </c:dPt>
          <c:dPt>
            <c:idx val="5"/>
            <c:invertIfNegative val="0"/>
            <c:bubble3D val="0"/>
            <c:spPr>
              <a:solidFill>
                <a:schemeClr val="bg1">
                  <a:lumMod val="50000"/>
                </a:schemeClr>
              </a:solidFill>
              <a:ln>
                <a:solidFill>
                  <a:schemeClr val="tx1"/>
                </a:solidFill>
              </a:ln>
            </c:spPr>
          </c:dPt>
          <c:errBars>
            <c:errBarType val="both"/>
            <c:errValType val="cust"/>
            <c:noEndCap val="0"/>
            <c:plus>
              <c:numRef>
                <c:f>FDReport__AD1cohort3confearday3!$L$200:$L$205</c:f>
                <c:numCache>
                  <c:formatCode>General</c:formatCode>
                  <c:ptCount val="6"/>
                  <c:pt idx="0">
                    <c:v>3.3261589458913932</c:v>
                  </c:pt>
                  <c:pt idx="1">
                    <c:v>1.9507434480218069</c:v>
                  </c:pt>
                  <c:pt idx="2">
                    <c:v>1.8811166896287952</c:v>
                  </c:pt>
                  <c:pt idx="3">
                    <c:v>3.4501304323170072</c:v>
                  </c:pt>
                  <c:pt idx="4">
                    <c:v>3.944907054249398</c:v>
                  </c:pt>
                  <c:pt idx="5">
                    <c:v>1.8695988874622262</c:v>
                  </c:pt>
                </c:numCache>
              </c:numRef>
            </c:plus>
            <c:minus>
              <c:numRef>
                <c:f>FDReport__AD1cohort3confearday3!$L$200:$L$205</c:f>
                <c:numCache>
                  <c:formatCode>General</c:formatCode>
                  <c:ptCount val="6"/>
                  <c:pt idx="0">
                    <c:v>3.3261589458913932</c:v>
                  </c:pt>
                  <c:pt idx="1">
                    <c:v>1.9507434480218069</c:v>
                  </c:pt>
                  <c:pt idx="2">
                    <c:v>1.8811166896287952</c:v>
                  </c:pt>
                  <c:pt idx="3">
                    <c:v>3.4501304323170072</c:v>
                  </c:pt>
                  <c:pt idx="4">
                    <c:v>3.944907054249398</c:v>
                  </c:pt>
                  <c:pt idx="5">
                    <c:v>1.8695988874622262</c:v>
                  </c:pt>
                </c:numCache>
              </c:numRef>
            </c:minus>
          </c:errBars>
          <c:cat>
            <c:strRef>
              <c:f>FDReport__AD1cohort3confearday3!$K$194:$K$199</c:f>
              <c:strCache>
                <c:ptCount val="6"/>
                <c:pt idx="0">
                  <c:v>WT+VEH</c:v>
                </c:pt>
                <c:pt idx="1">
                  <c:v>WT+ 1mg/kgAZD</c:v>
                </c:pt>
                <c:pt idx="2">
                  <c:v>WT+ 3mg/kgAZD</c:v>
                </c:pt>
                <c:pt idx="3">
                  <c:v>KO+VEH</c:v>
                </c:pt>
                <c:pt idx="4">
                  <c:v>KO+ 1mg/kgAZD</c:v>
                </c:pt>
                <c:pt idx="5">
                  <c:v>KO+ 3mg/kgAZD</c:v>
                </c:pt>
              </c:strCache>
            </c:strRef>
          </c:cat>
          <c:val>
            <c:numRef>
              <c:f>FDReport__AD1cohort3confearday3!$L$194:$L$199</c:f>
              <c:numCache>
                <c:formatCode>General</c:formatCode>
                <c:ptCount val="6"/>
                <c:pt idx="0">
                  <c:v>12.6</c:v>
                </c:pt>
                <c:pt idx="1">
                  <c:v>17.279999999999998</c:v>
                </c:pt>
                <c:pt idx="2">
                  <c:v>10.940000000000001</c:v>
                </c:pt>
                <c:pt idx="3">
                  <c:v>28.020000000000003</c:v>
                </c:pt>
                <c:pt idx="4">
                  <c:v>10.425000000000001</c:v>
                </c:pt>
                <c:pt idx="5">
                  <c:v>17.82</c:v>
                </c:pt>
              </c:numCache>
            </c:numRef>
          </c:val>
        </c:ser>
        <c:dLbls>
          <c:showLegendKey val="0"/>
          <c:showVal val="0"/>
          <c:showCatName val="0"/>
          <c:showSerName val="0"/>
          <c:showPercent val="0"/>
          <c:showBubbleSize val="0"/>
        </c:dLbls>
        <c:gapWidth val="150"/>
        <c:axId val="75413760"/>
        <c:axId val="138374144"/>
      </c:barChart>
      <c:catAx>
        <c:axId val="75413760"/>
        <c:scaling>
          <c:orientation val="minMax"/>
        </c:scaling>
        <c:delete val="0"/>
        <c:axPos val="b"/>
        <c:majorTickMark val="out"/>
        <c:minorTickMark val="none"/>
        <c:tickLblPos val="nextTo"/>
        <c:crossAx val="138374144"/>
        <c:crosses val="autoZero"/>
        <c:auto val="1"/>
        <c:lblAlgn val="ctr"/>
        <c:lblOffset val="100"/>
        <c:noMultiLvlLbl val="0"/>
      </c:catAx>
      <c:valAx>
        <c:axId val="138374144"/>
        <c:scaling>
          <c:orientation val="minMax"/>
        </c:scaling>
        <c:delete val="0"/>
        <c:axPos val="l"/>
        <c:title>
          <c:tx>
            <c:rich>
              <a:bodyPr rot="-5400000" vert="horz"/>
              <a:lstStyle/>
              <a:p>
                <a:pPr>
                  <a:defRPr sz="1200"/>
                </a:pPr>
                <a:r>
                  <a:rPr lang="en-US" sz="1200" dirty="0" smtClean="0"/>
                  <a:t>Total Percent Freezing</a:t>
                </a:r>
              </a:p>
            </c:rich>
          </c:tx>
          <c:layout/>
          <c:overlay val="0"/>
        </c:title>
        <c:numFmt formatCode="General" sourceLinked="1"/>
        <c:majorTickMark val="out"/>
        <c:minorTickMark val="none"/>
        <c:tickLblPos val="nextTo"/>
        <c:crossAx val="75413760"/>
        <c:crosses val="autoZero"/>
        <c:crossBetween val="between"/>
      </c:valAx>
    </c:plotArea>
    <c:plotVisOnly val="1"/>
    <c:dispBlanksAs val="gap"/>
    <c:showDLblsOverMax val="0"/>
  </c:chart>
  <c:spPr>
    <a:solidFill>
      <a:schemeClr val="bg1"/>
    </a:solid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dirty="0" smtClean="0"/>
              <a:t>82 dB Acoustic Stimulus (Low)</a:t>
            </a:r>
            <a:endParaRPr lang="en-US" dirty="0"/>
          </a:p>
        </c:rich>
      </c:tx>
      <c:layout>
        <c:manualLayout>
          <c:xMode val="edge"/>
          <c:yMode val="edge"/>
          <c:x val="0.22334934945108789"/>
          <c:y val="3.9192878872638226E-2"/>
        </c:manualLayout>
      </c:layout>
      <c:overlay val="0"/>
    </c:title>
    <c:autoTitleDeleted val="0"/>
    <c:plotArea>
      <c:layout>
        <c:manualLayout>
          <c:layoutTarget val="inner"/>
          <c:xMode val="edge"/>
          <c:yMode val="edge"/>
          <c:x val="0.13390786956715156"/>
          <c:y val="9.7324908522326059E-2"/>
          <c:w val="0.84914297789047566"/>
          <c:h val="0.83869866182898656"/>
        </c:manualLayout>
      </c:layout>
      <c:barChart>
        <c:barDir val="col"/>
        <c:grouping val="clustered"/>
        <c:varyColors val="0"/>
        <c:ser>
          <c:idx val="0"/>
          <c:order val="0"/>
          <c:tx>
            <c:strRef>
              <c:f>'%ppi'!$N$2</c:f>
              <c:strCache>
                <c:ptCount val="1"/>
                <c:pt idx="0">
                  <c:v>Stim82 alone</c:v>
                </c:pt>
              </c:strCache>
            </c:strRef>
          </c:tx>
          <c:spPr>
            <a:solidFill>
              <a:schemeClr val="tx1"/>
            </a:solidFill>
            <a:ln>
              <a:solidFill>
                <a:schemeClr val="tx1"/>
              </a:solidFill>
            </a:ln>
          </c:spPr>
          <c:invertIfNegative val="0"/>
          <c:dPt>
            <c:idx val="0"/>
            <c:invertIfNegative val="0"/>
            <c:bubble3D val="0"/>
            <c:spPr>
              <a:solidFill>
                <a:schemeClr val="bg1"/>
              </a:solidFill>
              <a:ln>
                <a:solidFill>
                  <a:schemeClr val="tx1"/>
                </a:solidFill>
              </a:ln>
            </c:spPr>
          </c:dPt>
          <c:dPt>
            <c:idx val="1"/>
            <c:invertIfNegative val="0"/>
            <c:bubble3D val="0"/>
            <c:spPr>
              <a:pattFill prst="ltDnDiag">
                <a:fgClr>
                  <a:schemeClr val="tx1"/>
                </a:fgClr>
                <a:bgClr>
                  <a:schemeClr val="bg1"/>
                </a:bgClr>
              </a:pattFill>
              <a:ln>
                <a:solidFill>
                  <a:schemeClr val="tx1"/>
                </a:solidFill>
              </a:ln>
            </c:spPr>
          </c:dPt>
          <c:dPt>
            <c:idx val="2"/>
            <c:invertIfNegative val="0"/>
            <c:bubble3D val="0"/>
            <c:spPr>
              <a:pattFill prst="ltHorz">
                <a:fgClr>
                  <a:schemeClr val="tx1"/>
                </a:fgClr>
                <a:bgClr>
                  <a:schemeClr val="bg1"/>
                </a:bgClr>
              </a:pattFill>
              <a:ln>
                <a:solidFill>
                  <a:schemeClr val="tx1"/>
                </a:solidFill>
              </a:ln>
            </c:spPr>
          </c:dPt>
          <c:dPt>
            <c:idx val="4"/>
            <c:invertIfNegative val="0"/>
            <c:bubble3D val="0"/>
            <c:spPr>
              <a:solidFill>
                <a:schemeClr val="bg1">
                  <a:lumMod val="85000"/>
                </a:schemeClr>
              </a:solidFill>
              <a:ln>
                <a:solidFill>
                  <a:schemeClr val="tx1"/>
                </a:solidFill>
              </a:ln>
            </c:spPr>
          </c:dPt>
          <c:dPt>
            <c:idx val="5"/>
            <c:invertIfNegative val="0"/>
            <c:bubble3D val="0"/>
            <c:spPr>
              <a:solidFill>
                <a:schemeClr val="bg1">
                  <a:lumMod val="65000"/>
                </a:schemeClr>
              </a:solidFill>
              <a:ln>
                <a:solidFill>
                  <a:schemeClr val="tx1"/>
                </a:solidFill>
              </a:ln>
            </c:spPr>
          </c:dPt>
          <c:errBars>
            <c:errBarType val="plus"/>
            <c:errValType val="cust"/>
            <c:noEndCap val="0"/>
            <c:plus>
              <c:numRef>
                <c:f>'%ppi'!$N$10:$N$15</c:f>
                <c:numCache>
                  <c:formatCode>General</c:formatCode>
                  <c:ptCount val="6"/>
                  <c:pt idx="0">
                    <c:v>5.0403000000000002</c:v>
                  </c:pt>
                  <c:pt idx="1">
                    <c:v>5.0403000000000002</c:v>
                  </c:pt>
                  <c:pt idx="2">
                    <c:v>5.0403000000000002</c:v>
                  </c:pt>
                  <c:pt idx="3">
                    <c:v>5.5917000000000003</c:v>
                  </c:pt>
                  <c:pt idx="4">
                    <c:v>5.5917000000000003</c:v>
                  </c:pt>
                  <c:pt idx="5">
                    <c:v>5.3883000000000001</c:v>
                  </c:pt>
                </c:numCache>
              </c:numRef>
            </c:plus>
            <c:minus>
              <c:numRef>
                <c:f>'%ppi'!$N$10:$N$15</c:f>
                <c:numCache>
                  <c:formatCode>General</c:formatCode>
                  <c:ptCount val="6"/>
                  <c:pt idx="0">
                    <c:v>5.0403000000000002</c:v>
                  </c:pt>
                  <c:pt idx="1">
                    <c:v>5.0403000000000002</c:v>
                  </c:pt>
                  <c:pt idx="2">
                    <c:v>5.0403000000000002</c:v>
                  </c:pt>
                  <c:pt idx="3">
                    <c:v>5.5917000000000003</c:v>
                  </c:pt>
                  <c:pt idx="4">
                    <c:v>5.5917000000000003</c:v>
                  </c:pt>
                  <c:pt idx="5">
                    <c:v>5.3883000000000001</c:v>
                  </c:pt>
                </c:numCache>
              </c:numRef>
            </c:minus>
          </c:errBars>
          <c:cat>
            <c:strRef>
              <c:f>'%ppi'!$J$3:$J$8</c:f>
              <c:strCache>
                <c:ptCount val="6"/>
                <c:pt idx="0">
                  <c:v>WT+VEH</c:v>
                </c:pt>
                <c:pt idx="1">
                  <c:v>WT+ 1mg/kgAZD</c:v>
                </c:pt>
                <c:pt idx="2">
                  <c:v>WT+ 3mg/kgAZD</c:v>
                </c:pt>
                <c:pt idx="3">
                  <c:v>KO+VEH</c:v>
                </c:pt>
                <c:pt idx="4">
                  <c:v>KO+ 1mg/kgAZD</c:v>
                </c:pt>
                <c:pt idx="5">
                  <c:v>KO+ 3mg/kgAZD</c:v>
                </c:pt>
              </c:strCache>
            </c:strRef>
          </c:cat>
          <c:val>
            <c:numRef>
              <c:f>'%ppi'!$N$3:$N$8</c:f>
              <c:numCache>
                <c:formatCode>General</c:formatCode>
                <c:ptCount val="6"/>
                <c:pt idx="0">
                  <c:v>60.628100000000003</c:v>
                </c:pt>
                <c:pt idx="1">
                  <c:v>47.259399999999999</c:v>
                </c:pt>
                <c:pt idx="2">
                  <c:v>64.8125</c:v>
                </c:pt>
                <c:pt idx="3">
                  <c:v>75.796199999999999</c:v>
                </c:pt>
                <c:pt idx="4">
                  <c:v>64.788499999999999</c:v>
                </c:pt>
                <c:pt idx="5">
                  <c:v>99.996399999999994</c:v>
                </c:pt>
              </c:numCache>
            </c:numRef>
          </c:val>
        </c:ser>
        <c:dLbls>
          <c:showLegendKey val="0"/>
          <c:showVal val="0"/>
          <c:showCatName val="0"/>
          <c:showSerName val="0"/>
          <c:showPercent val="0"/>
          <c:showBubbleSize val="0"/>
        </c:dLbls>
        <c:gapWidth val="150"/>
        <c:axId val="32705152"/>
        <c:axId val="32719232"/>
      </c:barChart>
      <c:catAx>
        <c:axId val="32705152"/>
        <c:scaling>
          <c:orientation val="minMax"/>
        </c:scaling>
        <c:delete val="0"/>
        <c:axPos val="b"/>
        <c:majorTickMark val="out"/>
        <c:minorTickMark val="none"/>
        <c:tickLblPos val="nextTo"/>
        <c:crossAx val="32719232"/>
        <c:crosses val="autoZero"/>
        <c:auto val="1"/>
        <c:lblAlgn val="ctr"/>
        <c:lblOffset val="100"/>
        <c:noMultiLvlLbl val="0"/>
      </c:catAx>
      <c:valAx>
        <c:axId val="32719232"/>
        <c:scaling>
          <c:orientation val="minMax"/>
          <c:max val="350"/>
        </c:scaling>
        <c:delete val="0"/>
        <c:axPos val="l"/>
        <c:title>
          <c:tx>
            <c:rich>
              <a:bodyPr rot="-5400000" vert="horz"/>
              <a:lstStyle/>
              <a:p>
                <a:pPr>
                  <a:defRPr sz="1600"/>
                </a:pPr>
                <a:r>
                  <a:rPr lang="en-US" sz="1600" dirty="0" err="1" smtClean="0"/>
                  <a:t>Vmax</a:t>
                </a:r>
                <a:endParaRPr lang="en-US" sz="1600" dirty="0"/>
              </a:p>
            </c:rich>
          </c:tx>
          <c:layout>
            <c:manualLayout>
              <c:xMode val="edge"/>
              <c:yMode val="edge"/>
              <c:x val="1.8652995245101826E-2"/>
              <c:y val="0.45977825261594052"/>
            </c:manualLayout>
          </c:layout>
          <c:overlay val="0"/>
        </c:title>
        <c:numFmt formatCode="General" sourceLinked="1"/>
        <c:majorTickMark val="out"/>
        <c:minorTickMark val="none"/>
        <c:tickLblPos val="nextTo"/>
        <c:txPr>
          <a:bodyPr/>
          <a:lstStyle/>
          <a:p>
            <a:pPr>
              <a:defRPr sz="1200"/>
            </a:pPr>
            <a:endParaRPr lang="en-US"/>
          </a:p>
        </c:txPr>
        <c:crossAx val="32705152"/>
        <c:crosses val="autoZero"/>
        <c:crossBetween val="between"/>
      </c:valAx>
    </c:plotArea>
    <c:plotVisOnly val="1"/>
    <c:dispBlanksAs val="gap"/>
    <c:showDLblsOverMax val="0"/>
  </c:chart>
  <c:spPr>
    <a:solidFill>
      <a:schemeClr val="bg1"/>
    </a:solid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dirty="0" smtClean="0"/>
              <a:t>120 dB Acoustic Stimulus (High)</a:t>
            </a:r>
            <a:endParaRPr lang="en-US" dirty="0"/>
          </a:p>
        </c:rich>
      </c:tx>
      <c:layout>
        <c:manualLayout>
          <c:xMode val="edge"/>
          <c:yMode val="edge"/>
          <c:x val="0.25714000537448656"/>
          <c:y val="3.8902918198242063E-2"/>
        </c:manualLayout>
      </c:layout>
      <c:overlay val="0"/>
    </c:title>
    <c:autoTitleDeleted val="0"/>
    <c:plotArea>
      <c:layout/>
      <c:barChart>
        <c:barDir val="col"/>
        <c:grouping val="clustered"/>
        <c:varyColors val="0"/>
        <c:ser>
          <c:idx val="0"/>
          <c:order val="0"/>
          <c:tx>
            <c:strRef>
              <c:f>'%ppi'!$O$2</c:f>
              <c:strCache>
                <c:ptCount val="1"/>
                <c:pt idx="0">
                  <c:v>Ppi0</c:v>
                </c:pt>
              </c:strCache>
            </c:strRef>
          </c:tx>
          <c:spPr>
            <a:solidFill>
              <a:schemeClr val="tx1"/>
            </a:solidFill>
            <a:ln>
              <a:solidFill>
                <a:schemeClr val="tx1"/>
              </a:solidFill>
            </a:ln>
          </c:spPr>
          <c:invertIfNegative val="0"/>
          <c:dPt>
            <c:idx val="0"/>
            <c:invertIfNegative val="0"/>
            <c:bubble3D val="0"/>
            <c:spPr>
              <a:solidFill>
                <a:schemeClr val="bg1"/>
              </a:solidFill>
              <a:ln>
                <a:solidFill>
                  <a:schemeClr val="tx1"/>
                </a:solidFill>
              </a:ln>
            </c:spPr>
          </c:dPt>
          <c:dPt>
            <c:idx val="1"/>
            <c:invertIfNegative val="0"/>
            <c:bubble3D val="0"/>
            <c:spPr>
              <a:pattFill prst="ltDnDiag">
                <a:fgClr>
                  <a:schemeClr val="tx1"/>
                </a:fgClr>
                <a:bgClr>
                  <a:schemeClr val="bg1"/>
                </a:bgClr>
              </a:pattFill>
              <a:ln>
                <a:solidFill>
                  <a:schemeClr val="tx1"/>
                </a:solidFill>
              </a:ln>
            </c:spPr>
          </c:dPt>
          <c:dPt>
            <c:idx val="2"/>
            <c:invertIfNegative val="0"/>
            <c:bubble3D val="0"/>
            <c:spPr>
              <a:pattFill prst="ltHorz">
                <a:fgClr>
                  <a:schemeClr val="tx1"/>
                </a:fgClr>
                <a:bgClr>
                  <a:schemeClr val="bg1"/>
                </a:bgClr>
              </a:pattFill>
              <a:ln>
                <a:solidFill>
                  <a:schemeClr val="tx1"/>
                </a:solidFill>
              </a:ln>
            </c:spPr>
          </c:dPt>
          <c:dPt>
            <c:idx val="4"/>
            <c:invertIfNegative val="0"/>
            <c:bubble3D val="0"/>
            <c:spPr>
              <a:solidFill>
                <a:schemeClr val="bg1">
                  <a:lumMod val="85000"/>
                </a:schemeClr>
              </a:solidFill>
              <a:ln>
                <a:solidFill>
                  <a:schemeClr val="tx1"/>
                </a:solidFill>
              </a:ln>
            </c:spPr>
          </c:dPt>
          <c:dPt>
            <c:idx val="5"/>
            <c:invertIfNegative val="0"/>
            <c:bubble3D val="0"/>
            <c:spPr>
              <a:solidFill>
                <a:schemeClr val="bg1">
                  <a:lumMod val="65000"/>
                </a:schemeClr>
              </a:solidFill>
              <a:ln>
                <a:solidFill>
                  <a:schemeClr val="tx1"/>
                </a:solidFill>
              </a:ln>
            </c:spPr>
          </c:dPt>
          <c:errBars>
            <c:errBarType val="plus"/>
            <c:errValType val="cust"/>
            <c:noEndCap val="0"/>
            <c:plus>
              <c:numRef>
                <c:f>'%ppi'!$O$10:$O$15</c:f>
                <c:numCache>
                  <c:formatCode>General</c:formatCode>
                  <c:ptCount val="6"/>
                  <c:pt idx="0">
                    <c:v>12.946</c:v>
                  </c:pt>
                  <c:pt idx="1">
                    <c:v>12.946</c:v>
                  </c:pt>
                  <c:pt idx="2">
                    <c:v>12.946</c:v>
                  </c:pt>
                  <c:pt idx="3">
                    <c:v>14.362299999999999</c:v>
                  </c:pt>
                  <c:pt idx="4">
                    <c:v>14.362299999999999</c:v>
                  </c:pt>
                  <c:pt idx="5">
                    <c:v>13.8399</c:v>
                  </c:pt>
                </c:numCache>
              </c:numRef>
            </c:plus>
            <c:minus>
              <c:numRef>
                <c:f>'%ppi'!$O$10:$O$15</c:f>
                <c:numCache>
                  <c:formatCode>General</c:formatCode>
                  <c:ptCount val="6"/>
                  <c:pt idx="0">
                    <c:v>12.946</c:v>
                  </c:pt>
                  <c:pt idx="1">
                    <c:v>12.946</c:v>
                  </c:pt>
                  <c:pt idx="2">
                    <c:v>12.946</c:v>
                  </c:pt>
                  <c:pt idx="3">
                    <c:v>14.362299999999999</c:v>
                  </c:pt>
                  <c:pt idx="4">
                    <c:v>14.362299999999999</c:v>
                  </c:pt>
                  <c:pt idx="5">
                    <c:v>13.8399</c:v>
                  </c:pt>
                </c:numCache>
              </c:numRef>
            </c:minus>
          </c:errBars>
          <c:cat>
            <c:strRef>
              <c:f>'%ppi'!$J$3:$J$8</c:f>
              <c:strCache>
                <c:ptCount val="6"/>
                <c:pt idx="0">
                  <c:v>WT+VEH</c:v>
                </c:pt>
                <c:pt idx="1">
                  <c:v>WT+ 1mg/kgAZD</c:v>
                </c:pt>
                <c:pt idx="2">
                  <c:v>WT+ 3mg/kgAZD</c:v>
                </c:pt>
                <c:pt idx="3">
                  <c:v>KO+VEH</c:v>
                </c:pt>
                <c:pt idx="4">
                  <c:v>KO+ 1mg/kgAZD</c:v>
                </c:pt>
                <c:pt idx="5">
                  <c:v>KO+ 3mg/kgAZD</c:v>
                </c:pt>
              </c:strCache>
            </c:strRef>
          </c:cat>
          <c:val>
            <c:numRef>
              <c:f>'%ppi'!$O$3:$O$8</c:f>
              <c:numCache>
                <c:formatCode>General</c:formatCode>
                <c:ptCount val="6"/>
                <c:pt idx="0">
                  <c:v>292.27999999999997</c:v>
                </c:pt>
                <c:pt idx="1">
                  <c:v>199.07</c:v>
                </c:pt>
                <c:pt idx="2">
                  <c:v>196.67</c:v>
                </c:pt>
                <c:pt idx="3">
                  <c:v>158.86000000000001</c:v>
                </c:pt>
                <c:pt idx="4">
                  <c:v>210.54</c:v>
                </c:pt>
                <c:pt idx="5">
                  <c:v>204.99</c:v>
                </c:pt>
              </c:numCache>
            </c:numRef>
          </c:val>
        </c:ser>
        <c:dLbls>
          <c:showLegendKey val="0"/>
          <c:showVal val="0"/>
          <c:showCatName val="0"/>
          <c:showSerName val="0"/>
          <c:showPercent val="0"/>
          <c:showBubbleSize val="0"/>
        </c:dLbls>
        <c:gapWidth val="150"/>
        <c:axId val="32738688"/>
        <c:axId val="32744576"/>
      </c:barChart>
      <c:catAx>
        <c:axId val="32738688"/>
        <c:scaling>
          <c:orientation val="minMax"/>
        </c:scaling>
        <c:delete val="0"/>
        <c:axPos val="b"/>
        <c:majorTickMark val="out"/>
        <c:minorTickMark val="none"/>
        <c:tickLblPos val="nextTo"/>
        <c:crossAx val="32744576"/>
        <c:crosses val="autoZero"/>
        <c:auto val="1"/>
        <c:lblAlgn val="ctr"/>
        <c:lblOffset val="100"/>
        <c:noMultiLvlLbl val="0"/>
      </c:catAx>
      <c:valAx>
        <c:axId val="32744576"/>
        <c:scaling>
          <c:orientation val="minMax"/>
        </c:scaling>
        <c:delete val="0"/>
        <c:axPos val="l"/>
        <c:title>
          <c:tx>
            <c:rich>
              <a:bodyPr rot="-5400000" vert="horz"/>
              <a:lstStyle/>
              <a:p>
                <a:pPr>
                  <a:defRPr sz="1600"/>
                </a:pPr>
                <a:r>
                  <a:rPr lang="en-US" sz="1600" dirty="0" err="1" smtClean="0"/>
                  <a:t>Vmax</a:t>
                </a:r>
                <a:endParaRPr lang="en-US" sz="1600" dirty="0"/>
              </a:p>
            </c:rich>
          </c:tx>
          <c:layout>
            <c:manualLayout>
              <c:xMode val="edge"/>
              <c:yMode val="edge"/>
              <c:x val="1.063729544669312E-2"/>
              <c:y val="0.47447587398799307"/>
            </c:manualLayout>
          </c:layout>
          <c:overlay val="0"/>
        </c:title>
        <c:numFmt formatCode="General" sourceLinked="1"/>
        <c:majorTickMark val="out"/>
        <c:minorTickMark val="none"/>
        <c:tickLblPos val="nextTo"/>
        <c:txPr>
          <a:bodyPr/>
          <a:lstStyle/>
          <a:p>
            <a:pPr>
              <a:defRPr sz="1200"/>
            </a:pPr>
            <a:endParaRPr lang="en-US"/>
          </a:p>
        </c:txPr>
        <c:crossAx val="32738688"/>
        <c:crosses val="autoZero"/>
        <c:crossBetween val="between"/>
      </c:valAx>
    </c:plotArea>
    <c:plotVisOnly val="1"/>
    <c:dispBlanksAs val="gap"/>
    <c:showDLblsOverMax val="0"/>
  </c:chart>
  <c:spPr>
    <a:solidFill>
      <a:schemeClr val="bg1"/>
    </a:solidFill>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dirty="0" smtClean="0"/>
              <a:t> Ratio of </a:t>
            </a:r>
            <a:r>
              <a:rPr lang="en-US" sz="2400" dirty="0" err="1" smtClean="0"/>
              <a:t>pERK</a:t>
            </a:r>
            <a:r>
              <a:rPr lang="en-US" sz="2400" dirty="0" smtClean="0"/>
              <a:t>/ERK in the Hippocampus</a:t>
            </a:r>
            <a:endParaRPr lang="en-US" sz="2400" dirty="0"/>
          </a:p>
        </c:rich>
      </c:tx>
      <c:layout>
        <c:manualLayout>
          <c:xMode val="edge"/>
          <c:yMode val="edge"/>
          <c:x val="0.18670365077181164"/>
          <c:y val="3.596031199110053E-2"/>
        </c:manualLayout>
      </c:layout>
      <c:overlay val="0"/>
    </c:title>
    <c:autoTitleDeleted val="0"/>
    <c:plotArea>
      <c:layout/>
      <c:barChart>
        <c:barDir val="col"/>
        <c:grouping val="clustered"/>
        <c:varyColors val="0"/>
        <c:ser>
          <c:idx val="0"/>
          <c:order val="0"/>
          <c:tx>
            <c:strRef>
              <c:f>Graphs!$G$28</c:f>
              <c:strCache>
                <c:ptCount val="1"/>
                <c:pt idx="0">
                  <c:v>P-ERK/ERK total normalized to WT</c:v>
                </c:pt>
              </c:strCache>
            </c:strRef>
          </c:tx>
          <c:spPr>
            <a:solidFill>
              <a:schemeClr val="tx1"/>
            </a:solidFill>
            <a:ln>
              <a:solidFill>
                <a:schemeClr val="tx1"/>
              </a:solidFill>
            </a:ln>
          </c:spPr>
          <c:invertIfNegative val="0"/>
          <c:dPt>
            <c:idx val="0"/>
            <c:invertIfNegative val="0"/>
            <c:bubble3D val="0"/>
            <c:spPr>
              <a:solidFill>
                <a:schemeClr val="bg1"/>
              </a:solidFill>
              <a:ln>
                <a:solidFill>
                  <a:schemeClr val="tx1"/>
                </a:solidFill>
              </a:ln>
            </c:spPr>
          </c:dPt>
          <c:dPt>
            <c:idx val="1"/>
            <c:invertIfNegative val="0"/>
            <c:bubble3D val="0"/>
            <c:spPr>
              <a:solidFill>
                <a:schemeClr val="bg1">
                  <a:lumMod val="65000"/>
                </a:schemeClr>
              </a:solidFill>
              <a:ln>
                <a:solidFill>
                  <a:schemeClr val="tx1"/>
                </a:solidFill>
              </a:ln>
            </c:spPr>
          </c:dPt>
          <c:dPt>
            <c:idx val="3"/>
            <c:invertIfNegative val="0"/>
            <c:bubble3D val="0"/>
            <c:spPr>
              <a:pattFill prst="ltDnDiag">
                <a:fgClr>
                  <a:schemeClr val="tx1"/>
                </a:fgClr>
                <a:bgClr>
                  <a:schemeClr val="bg1"/>
                </a:bgClr>
              </a:pattFill>
              <a:ln>
                <a:solidFill>
                  <a:schemeClr val="tx1"/>
                </a:solidFill>
              </a:ln>
            </c:spPr>
          </c:dPt>
          <c:errBars>
            <c:errBarType val="both"/>
            <c:errValType val="cust"/>
            <c:noEndCap val="0"/>
            <c:plus>
              <c:numRef>
                <c:f>Graphs!$G$33:$G$36</c:f>
                <c:numCache>
                  <c:formatCode>General</c:formatCode>
                  <c:ptCount val="4"/>
                  <c:pt idx="0">
                    <c:v>3.9289995722812499E-2</c:v>
                  </c:pt>
                  <c:pt idx="1">
                    <c:v>5.0071868226316103E-2</c:v>
                  </c:pt>
                  <c:pt idx="2">
                    <c:v>6.9672611157047898E-2</c:v>
                  </c:pt>
                  <c:pt idx="3">
                    <c:v>4.8917018448431701E-2</c:v>
                  </c:pt>
                </c:numCache>
              </c:numRef>
            </c:plus>
            <c:minus>
              <c:numRef>
                <c:f>Graphs!$G$33:$G$36</c:f>
                <c:numCache>
                  <c:formatCode>General</c:formatCode>
                  <c:ptCount val="4"/>
                  <c:pt idx="0">
                    <c:v>3.9289995722812499E-2</c:v>
                  </c:pt>
                  <c:pt idx="1">
                    <c:v>5.0071868226316103E-2</c:v>
                  </c:pt>
                  <c:pt idx="2">
                    <c:v>6.9672611157047898E-2</c:v>
                  </c:pt>
                  <c:pt idx="3">
                    <c:v>4.8917018448431701E-2</c:v>
                  </c:pt>
                </c:numCache>
              </c:numRef>
            </c:minus>
          </c:errBars>
          <c:cat>
            <c:strRef>
              <c:f>Graphs!$A$29:$A$32</c:f>
              <c:strCache>
                <c:ptCount val="4"/>
                <c:pt idx="0">
                  <c:v>WT+VEH</c:v>
                </c:pt>
                <c:pt idx="1">
                  <c:v>WT+ACAMP</c:v>
                </c:pt>
                <c:pt idx="2">
                  <c:v>KO+VEH</c:v>
                </c:pt>
                <c:pt idx="3">
                  <c:v>KO+ACAMP</c:v>
                </c:pt>
              </c:strCache>
            </c:strRef>
          </c:cat>
          <c:val>
            <c:numRef>
              <c:f>Graphs!$G$29:$G$32</c:f>
              <c:numCache>
                <c:formatCode>General</c:formatCode>
                <c:ptCount val="4"/>
                <c:pt idx="0">
                  <c:v>0.99882177964625196</c:v>
                </c:pt>
                <c:pt idx="1">
                  <c:v>1.0274626822809729</c:v>
                </c:pt>
                <c:pt idx="2">
                  <c:v>1.2216143374937669</c:v>
                </c:pt>
                <c:pt idx="3">
                  <c:v>1.06636656926139</c:v>
                </c:pt>
              </c:numCache>
            </c:numRef>
          </c:val>
        </c:ser>
        <c:dLbls>
          <c:showLegendKey val="0"/>
          <c:showVal val="0"/>
          <c:showCatName val="0"/>
          <c:showSerName val="0"/>
          <c:showPercent val="0"/>
          <c:showBubbleSize val="0"/>
        </c:dLbls>
        <c:gapWidth val="150"/>
        <c:axId val="32810496"/>
        <c:axId val="32812032"/>
      </c:barChart>
      <c:catAx>
        <c:axId val="32810496"/>
        <c:scaling>
          <c:orientation val="minMax"/>
        </c:scaling>
        <c:delete val="0"/>
        <c:axPos val="b"/>
        <c:majorTickMark val="out"/>
        <c:minorTickMark val="none"/>
        <c:tickLblPos val="nextTo"/>
        <c:crossAx val="32812032"/>
        <c:crosses val="autoZero"/>
        <c:auto val="1"/>
        <c:lblAlgn val="ctr"/>
        <c:lblOffset val="100"/>
        <c:noMultiLvlLbl val="0"/>
      </c:catAx>
      <c:valAx>
        <c:axId val="32812032"/>
        <c:scaling>
          <c:orientation val="minMax"/>
        </c:scaling>
        <c:delete val="0"/>
        <c:axPos val="l"/>
        <c:title>
          <c:tx>
            <c:rich>
              <a:bodyPr rot="-5400000" vert="horz"/>
              <a:lstStyle/>
              <a:p>
                <a:pPr>
                  <a:defRPr/>
                </a:pPr>
                <a:r>
                  <a:rPr lang="en-US" dirty="0" smtClean="0"/>
                  <a:t>Ratio (normalized to WT)</a:t>
                </a:r>
                <a:endParaRPr lang="en-US" dirty="0"/>
              </a:p>
            </c:rich>
          </c:tx>
          <c:layout/>
          <c:overlay val="0"/>
        </c:title>
        <c:numFmt formatCode="General" sourceLinked="1"/>
        <c:majorTickMark val="out"/>
        <c:minorTickMark val="none"/>
        <c:tickLblPos val="nextTo"/>
        <c:crossAx val="32810496"/>
        <c:crosses val="autoZero"/>
        <c:crossBetween val="between"/>
      </c:valAx>
    </c:plotArea>
    <c:plotVisOnly val="1"/>
    <c:dispBlanksAs val="gap"/>
    <c:showDLblsOverMax val="0"/>
  </c:chart>
  <c:spPr>
    <a:solidFill>
      <a:srgbClr val="FFFFFF"/>
    </a:solidFill>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Expression of pERK in the Hippocampus</a:t>
            </a:r>
          </a:p>
        </c:rich>
      </c:tx>
      <c:layout/>
      <c:overlay val="0"/>
    </c:title>
    <c:autoTitleDeleted val="0"/>
    <c:plotArea>
      <c:layout/>
      <c:barChart>
        <c:barDir val="col"/>
        <c:grouping val="clustered"/>
        <c:varyColors val="0"/>
        <c:ser>
          <c:idx val="0"/>
          <c:order val="0"/>
          <c:spPr>
            <a:ln>
              <a:solidFill>
                <a:sysClr val="windowText" lastClr="000000"/>
              </a:solidFill>
            </a:ln>
          </c:spPr>
          <c:invertIfNegative val="0"/>
          <c:dPt>
            <c:idx val="0"/>
            <c:invertIfNegative val="0"/>
            <c:bubble3D val="0"/>
            <c:spPr>
              <a:solidFill>
                <a:schemeClr val="bg1"/>
              </a:solidFill>
              <a:ln>
                <a:solidFill>
                  <a:sysClr val="windowText" lastClr="000000"/>
                </a:solidFill>
              </a:ln>
            </c:spPr>
          </c:dPt>
          <c:dPt>
            <c:idx val="1"/>
            <c:invertIfNegative val="0"/>
            <c:bubble3D val="0"/>
            <c:spPr>
              <a:pattFill prst="ltDnDiag">
                <a:fgClr>
                  <a:schemeClr val="tx1"/>
                </a:fgClr>
                <a:bgClr>
                  <a:schemeClr val="bg1"/>
                </a:bgClr>
              </a:pattFill>
              <a:ln>
                <a:solidFill>
                  <a:sysClr val="windowText" lastClr="000000"/>
                </a:solidFill>
              </a:ln>
            </c:spPr>
          </c:dPt>
          <c:dPt>
            <c:idx val="2"/>
            <c:invertIfNegative val="0"/>
            <c:bubble3D val="0"/>
            <c:spPr>
              <a:pattFill prst="ltHorz">
                <a:fgClr>
                  <a:schemeClr val="tx1"/>
                </a:fgClr>
                <a:bgClr>
                  <a:schemeClr val="bg1"/>
                </a:bgClr>
              </a:pattFill>
              <a:ln>
                <a:solidFill>
                  <a:sysClr val="windowText" lastClr="000000"/>
                </a:solidFill>
              </a:ln>
            </c:spPr>
          </c:dPt>
          <c:dPt>
            <c:idx val="3"/>
            <c:invertIfNegative val="0"/>
            <c:bubble3D val="0"/>
            <c:spPr>
              <a:solidFill>
                <a:schemeClr val="tx1"/>
              </a:solidFill>
              <a:ln>
                <a:solidFill>
                  <a:sysClr val="windowText" lastClr="000000"/>
                </a:solidFill>
              </a:ln>
            </c:spPr>
          </c:dPt>
          <c:dPt>
            <c:idx val="4"/>
            <c:invertIfNegative val="0"/>
            <c:bubble3D val="0"/>
            <c:spPr>
              <a:solidFill>
                <a:schemeClr val="bg1">
                  <a:lumMod val="75000"/>
                </a:schemeClr>
              </a:solidFill>
              <a:ln>
                <a:solidFill>
                  <a:sysClr val="windowText" lastClr="000000"/>
                </a:solidFill>
              </a:ln>
            </c:spPr>
          </c:dPt>
          <c:dPt>
            <c:idx val="5"/>
            <c:invertIfNegative val="0"/>
            <c:bubble3D val="0"/>
            <c:spPr>
              <a:solidFill>
                <a:schemeClr val="bg1">
                  <a:lumMod val="50000"/>
                </a:schemeClr>
              </a:solidFill>
              <a:ln>
                <a:solidFill>
                  <a:sysClr val="windowText" lastClr="000000"/>
                </a:solidFill>
              </a:ln>
            </c:spPr>
          </c:dPt>
          <c:errBars>
            <c:errBarType val="both"/>
            <c:errValType val="cust"/>
            <c:noEndCap val="0"/>
            <c:plus>
              <c:numRef>
                <c:f>Dorsal!$Q$7:$Q$12</c:f>
                <c:numCache>
                  <c:formatCode>General</c:formatCode>
                  <c:ptCount val="6"/>
                  <c:pt idx="0">
                    <c:v>8.0674242068539659</c:v>
                  </c:pt>
                  <c:pt idx="1">
                    <c:v>13.999999999999998</c:v>
                  </c:pt>
                  <c:pt idx="2">
                    <c:v>9.7125348562223106</c:v>
                  </c:pt>
                  <c:pt idx="3">
                    <c:v>8.6858761471969217</c:v>
                  </c:pt>
                  <c:pt idx="4">
                    <c:v>5.2363874079769692</c:v>
                  </c:pt>
                  <c:pt idx="5">
                    <c:v>4.9103066208854136</c:v>
                  </c:pt>
                </c:numCache>
              </c:numRef>
            </c:plus>
            <c:minus>
              <c:numLit>
                <c:formatCode>General</c:formatCode>
                <c:ptCount val="1"/>
                <c:pt idx="0">
                  <c:v>0</c:v>
                </c:pt>
              </c:numLit>
            </c:minus>
          </c:errBars>
          <c:cat>
            <c:strRef>
              <c:f>Dorsal!$O$7:$O$12</c:f>
              <c:strCache>
                <c:ptCount val="6"/>
                <c:pt idx="0">
                  <c:v>WT+VEH</c:v>
                </c:pt>
                <c:pt idx="1">
                  <c:v>WT+1mg/kg AZD</c:v>
                </c:pt>
                <c:pt idx="2">
                  <c:v>WT+3mg/kg AZD</c:v>
                </c:pt>
                <c:pt idx="3">
                  <c:v>KO+VEH</c:v>
                </c:pt>
                <c:pt idx="4">
                  <c:v>KO+1mg/kg AZD</c:v>
                </c:pt>
                <c:pt idx="5">
                  <c:v>KO+3mg/kg AZD</c:v>
                </c:pt>
              </c:strCache>
            </c:strRef>
          </c:cat>
          <c:val>
            <c:numRef>
              <c:f>Dorsal!$P$7:$P$12</c:f>
              <c:numCache>
                <c:formatCode>General</c:formatCode>
                <c:ptCount val="6"/>
                <c:pt idx="0">
                  <c:v>31.5</c:v>
                </c:pt>
                <c:pt idx="1">
                  <c:v>34</c:v>
                </c:pt>
                <c:pt idx="2">
                  <c:v>32</c:v>
                </c:pt>
                <c:pt idx="3">
                  <c:v>28.666666666666668</c:v>
                </c:pt>
                <c:pt idx="4">
                  <c:v>17.111111111111111</c:v>
                </c:pt>
                <c:pt idx="5">
                  <c:v>24.333333333333332</c:v>
                </c:pt>
              </c:numCache>
            </c:numRef>
          </c:val>
        </c:ser>
        <c:dLbls>
          <c:showLegendKey val="0"/>
          <c:showVal val="0"/>
          <c:showCatName val="0"/>
          <c:showSerName val="0"/>
          <c:showPercent val="0"/>
          <c:showBubbleSize val="0"/>
        </c:dLbls>
        <c:gapWidth val="150"/>
        <c:axId val="32848128"/>
        <c:axId val="32858112"/>
      </c:barChart>
      <c:catAx>
        <c:axId val="32848128"/>
        <c:scaling>
          <c:orientation val="minMax"/>
        </c:scaling>
        <c:delete val="0"/>
        <c:axPos val="b"/>
        <c:majorTickMark val="out"/>
        <c:minorTickMark val="none"/>
        <c:tickLblPos val="nextTo"/>
        <c:crossAx val="32858112"/>
        <c:crosses val="autoZero"/>
        <c:auto val="1"/>
        <c:lblAlgn val="ctr"/>
        <c:lblOffset val="100"/>
        <c:noMultiLvlLbl val="0"/>
      </c:catAx>
      <c:valAx>
        <c:axId val="32858112"/>
        <c:scaling>
          <c:orientation val="minMax"/>
        </c:scaling>
        <c:delete val="0"/>
        <c:axPos val="l"/>
        <c:majorGridlines/>
        <c:title>
          <c:tx>
            <c:rich>
              <a:bodyPr rot="-5400000" vert="horz"/>
              <a:lstStyle/>
              <a:p>
                <a:pPr>
                  <a:defRPr/>
                </a:pPr>
                <a:r>
                  <a:rPr lang="en-US"/>
                  <a:t>Number of Stained Cells</a:t>
                </a:r>
              </a:p>
            </c:rich>
          </c:tx>
          <c:layout/>
          <c:overlay val="0"/>
        </c:title>
        <c:numFmt formatCode="General" sourceLinked="1"/>
        <c:majorTickMark val="out"/>
        <c:minorTickMark val="none"/>
        <c:tickLblPos val="nextTo"/>
        <c:crossAx val="32848128"/>
        <c:crosses val="autoZero"/>
        <c:crossBetween val="between"/>
      </c:valAx>
    </c:plotArea>
    <c:plotVisOnly val="1"/>
    <c:dispBlanksAs val="gap"/>
    <c:showDLblsOverMax val="0"/>
  </c:chart>
  <c:spPr>
    <a:solidFill>
      <a:schemeClr val="bg1"/>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Average Total Cell Count</a:t>
            </a:r>
          </a:p>
        </c:rich>
      </c:tx>
      <c:layout/>
      <c:overlay val="0"/>
    </c:title>
    <c:autoTitleDeleted val="0"/>
    <c:plotArea>
      <c:layout/>
      <c:barChart>
        <c:barDir val="col"/>
        <c:grouping val="clustered"/>
        <c:varyColors val="0"/>
        <c:ser>
          <c:idx val="0"/>
          <c:order val="0"/>
          <c:spPr>
            <a:ln>
              <a:solidFill>
                <a:schemeClr val="tx1"/>
              </a:solidFill>
            </a:ln>
          </c:spPr>
          <c:invertIfNegative val="0"/>
          <c:dPt>
            <c:idx val="0"/>
            <c:invertIfNegative val="0"/>
            <c:bubble3D val="0"/>
            <c:spPr>
              <a:solidFill>
                <a:schemeClr val="bg1"/>
              </a:solidFill>
              <a:ln>
                <a:solidFill>
                  <a:schemeClr val="tx1"/>
                </a:solidFill>
              </a:ln>
            </c:spPr>
          </c:dPt>
          <c:dPt>
            <c:idx val="1"/>
            <c:invertIfNegative val="0"/>
            <c:bubble3D val="0"/>
            <c:spPr>
              <a:solidFill>
                <a:schemeClr val="tx1"/>
              </a:solidFill>
              <a:ln>
                <a:solidFill>
                  <a:schemeClr val="tx1"/>
                </a:solidFill>
              </a:ln>
            </c:spPr>
          </c:dPt>
          <c:dPt>
            <c:idx val="2"/>
            <c:invertIfNegative val="0"/>
            <c:bubble3D val="0"/>
            <c:spPr>
              <a:solidFill>
                <a:schemeClr val="bg1">
                  <a:lumMod val="75000"/>
                </a:schemeClr>
              </a:solidFill>
              <a:ln>
                <a:solidFill>
                  <a:schemeClr val="tx1"/>
                </a:solidFill>
              </a:ln>
            </c:spPr>
          </c:dPt>
          <c:errBars>
            <c:errBarType val="plus"/>
            <c:errValType val="cust"/>
            <c:noEndCap val="0"/>
            <c:plus>
              <c:numRef>
                <c:f>Dorsal!$Q$3:$Q$5</c:f>
                <c:numCache>
                  <c:formatCode>General</c:formatCode>
                  <c:ptCount val="3"/>
                  <c:pt idx="0">
                    <c:v>4.9266220616434131</c:v>
                  </c:pt>
                  <c:pt idx="1">
                    <c:v>4.4817875622441603</c:v>
                  </c:pt>
                  <c:pt idx="2">
                    <c:v>4.3626501176902472</c:v>
                  </c:pt>
                </c:numCache>
              </c:numRef>
            </c:plus>
            <c:minus>
              <c:numRef>
                <c:f>Dorsal!$Q$3:$Q$5</c:f>
                <c:numCache>
                  <c:formatCode>General</c:formatCode>
                  <c:ptCount val="3"/>
                  <c:pt idx="0">
                    <c:v>4.9266220616434131</c:v>
                  </c:pt>
                  <c:pt idx="1">
                    <c:v>4.4817875622441603</c:v>
                  </c:pt>
                  <c:pt idx="2">
                    <c:v>4.3626501176902472</c:v>
                  </c:pt>
                </c:numCache>
              </c:numRef>
            </c:minus>
          </c:errBars>
          <c:cat>
            <c:strRef>
              <c:f>Dorsal!$O$3:$O$5</c:f>
              <c:strCache>
                <c:ptCount val="3"/>
                <c:pt idx="0">
                  <c:v>WT (All)</c:v>
                </c:pt>
                <c:pt idx="1">
                  <c:v>KO+SEIZURE</c:v>
                </c:pt>
                <c:pt idx="2">
                  <c:v>KO+NO SEIZURE</c:v>
                </c:pt>
              </c:strCache>
            </c:strRef>
          </c:cat>
          <c:val>
            <c:numRef>
              <c:f>Dorsal!$P$3:$P$5</c:f>
              <c:numCache>
                <c:formatCode>General</c:formatCode>
                <c:ptCount val="3"/>
                <c:pt idx="0">
                  <c:v>32.222222222222221</c:v>
                </c:pt>
                <c:pt idx="1">
                  <c:v>15.555555555555555</c:v>
                </c:pt>
                <c:pt idx="2">
                  <c:v>27.277777777777775</c:v>
                </c:pt>
              </c:numCache>
            </c:numRef>
          </c:val>
        </c:ser>
        <c:dLbls>
          <c:showLegendKey val="0"/>
          <c:showVal val="0"/>
          <c:showCatName val="0"/>
          <c:showSerName val="0"/>
          <c:showPercent val="0"/>
          <c:showBubbleSize val="0"/>
        </c:dLbls>
        <c:gapWidth val="150"/>
        <c:axId val="32884224"/>
        <c:axId val="32885760"/>
      </c:barChart>
      <c:catAx>
        <c:axId val="32884224"/>
        <c:scaling>
          <c:orientation val="minMax"/>
        </c:scaling>
        <c:delete val="0"/>
        <c:axPos val="b"/>
        <c:majorTickMark val="out"/>
        <c:minorTickMark val="none"/>
        <c:tickLblPos val="nextTo"/>
        <c:crossAx val="32885760"/>
        <c:crosses val="autoZero"/>
        <c:auto val="1"/>
        <c:lblAlgn val="ctr"/>
        <c:lblOffset val="100"/>
        <c:noMultiLvlLbl val="0"/>
      </c:catAx>
      <c:valAx>
        <c:axId val="32885760"/>
        <c:scaling>
          <c:orientation val="minMax"/>
        </c:scaling>
        <c:delete val="0"/>
        <c:axPos val="l"/>
        <c:numFmt formatCode="General" sourceLinked="1"/>
        <c:majorTickMark val="out"/>
        <c:minorTickMark val="none"/>
        <c:tickLblPos val="nextTo"/>
        <c:crossAx val="32884224"/>
        <c:crosses val="autoZero"/>
        <c:crossBetween val="between"/>
      </c:valAx>
    </c:plotArea>
    <c:plotVisOnly val="1"/>
    <c:dispBlanksAs val="gap"/>
    <c:showDLblsOverMax val="0"/>
  </c:chart>
  <c:spPr>
    <a:solidFill>
      <a:schemeClr val="bg1"/>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Drug Naive</a:t>
            </a:r>
          </a:p>
        </c:rich>
      </c:tx>
      <c:layout/>
      <c:overlay val="0"/>
    </c:title>
    <c:autoTitleDeleted val="0"/>
    <c:plotArea>
      <c:layout/>
      <c:barChart>
        <c:barDir val="col"/>
        <c:grouping val="clustered"/>
        <c:varyColors val="0"/>
        <c:ser>
          <c:idx val="0"/>
          <c:order val="0"/>
          <c:spPr>
            <a:solidFill>
              <a:schemeClr val="tx1"/>
            </a:solidFill>
            <a:ln>
              <a:solidFill>
                <a:schemeClr val="tx1"/>
              </a:solidFill>
            </a:ln>
          </c:spPr>
          <c:invertIfNegative val="0"/>
          <c:dPt>
            <c:idx val="0"/>
            <c:invertIfNegative val="0"/>
            <c:bubble3D val="0"/>
            <c:spPr>
              <a:solidFill>
                <a:schemeClr val="bg1"/>
              </a:solidFill>
              <a:ln>
                <a:solidFill>
                  <a:schemeClr val="tx1"/>
                </a:solidFill>
              </a:ln>
            </c:spPr>
          </c:dPt>
          <c:errBars>
            <c:errBarType val="plus"/>
            <c:errValType val="cust"/>
            <c:noEndCap val="0"/>
            <c:plus>
              <c:numRef>
                <c:f>Dorsal!$O$22:$O$23</c:f>
                <c:numCache>
                  <c:formatCode>General</c:formatCode>
                  <c:ptCount val="2"/>
                  <c:pt idx="0">
                    <c:v>18.621970297951233</c:v>
                  </c:pt>
                  <c:pt idx="1">
                    <c:v>7</c:v>
                  </c:pt>
                </c:numCache>
              </c:numRef>
            </c:plus>
            <c:minus>
              <c:numRef>
                <c:f>Dorsal!$O$22:$O$23</c:f>
                <c:numCache>
                  <c:formatCode>General</c:formatCode>
                  <c:ptCount val="2"/>
                  <c:pt idx="0">
                    <c:v>18.621970297951233</c:v>
                  </c:pt>
                  <c:pt idx="1">
                    <c:v>7</c:v>
                  </c:pt>
                </c:numCache>
              </c:numRef>
            </c:minus>
          </c:errBars>
          <c:cat>
            <c:strRef>
              <c:f>Dorsal!$M$22:$M$23</c:f>
              <c:strCache>
                <c:ptCount val="2"/>
                <c:pt idx="0">
                  <c:v>WT+VEH</c:v>
                </c:pt>
                <c:pt idx="1">
                  <c:v>KO+VEH</c:v>
                </c:pt>
              </c:strCache>
            </c:strRef>
          </c:cat>
          <c:val>
            <c:numRef>
              <c:f>Dorsal!$N$22:$N$23</c:f>
              <c:numCache>
                <c:formatCode>General</c:formatCode>
                <c:ptCount val="2"/>
                <c:pt idx="0">
                  <c:v>37.666666666666664</c:v>
                </c:pt>
                <c:pt idx="1">
                  <c:v>27</c:v>
                </c:pt>
              </c:numCache>
            </c:numRef>
          </c:val>
        </c:ser>
        <c:dLbls>
          <c:showLegendKey val="0"/>
          <c:showVal val="0"/>
          <c:showCatName val="0"/>
          <c:showSerName val="0"/>
          <c:showPercent val="0"/>
          <c:showBubbleSize val="0"/>
        </c:dLbls>
        <c:gapWidth val="150"/>
        <c:axId val="32918912"/>
        <c:axId val="32937088"/>
      </c:barChart>
      <c:catAx>
        <c:axId val="32918912"/>
        <c:scaling>
          <c:orientation val="minMax"/>
        </c:scaling>
        <c:delete val="0"/>
        <c:axPos val="b"/>
        <c:majorTickMark val="out"/>
        <c:minorTickMark val="none"/>
        <c:tickLblPos val="nextTo"/>
        <c:crossAx val="32937088"/>
        <c:crosses val="autoZero"/>
        <c:auto val="1"/>
        <c:lblAlgn val="ctr"/>
        <c:lblOffset val="100"/>
        <c:noMultiLvlLbl val="0"/>
      </c:catAx>
      <c:valAx>
        <c:axId val="32937088"/>
        <c:scaling>
          <c:orientation val="minMax"/>
        </c:scaling>
        <c:delete val="0"/>
        <c:axPos val="l"/>
        <c:numFmt formatCode="General" sourceLinked="1"/>
        <c:majorTickMark val="out"/>
        <c:minorTickMark val="none"/>
        <c:tickLblPos val="nextTo"/>
        <c:crossAx val="32918912"/>
        <c:crosses val="autoZero"/>
        <c:crossBetween val="between"/>
      </c:valAx>
    </c:plotArea>
    <c:plotVisOnly val="1"/>
    <c:dispBlanksAs val="gap"/>
    <c:showDLblsOverMax val="0"/>
  </c:chart>
  <c:spPr>
    <a:solidFill>
      <a:schemeClr val="bg1"/>
    </a:solidFill>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0.58333</cdr:x>
      <cdr:y>0.11111</cdr:y>
    </cdr:from>
    <cdr:to>
      <cdr:x>0.63333</cdr:x>
      <cdr:y>0.22222</cdr:y>
    </cdr:to>
    <cdr:sp macro="" textlink="">
      <cdr:nvSpPr>
        <cdr:cNvPr id="2" name="TextBox 1"/>
        <cdr:cNvSpPr txBox="1"/>
      </cdr:nvSpPr>
      <cdr:spPr>
        <a:xfrm xmlns:a="http://schemas.openxmlformats.org/drawingml/2006/main">
          <a:off x="2667000" y="304800"/>
          <a:ext cx="2286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smtClean="0"/>
            <a:t>*</a:t>
          </a:r>
          <a:endParaRPr lang="en-US" sz="2800" dirty="0"/>
        </a:p>
      </cdr:txBody>
    </cdr:sp>
  </cdr:relSizeAnchor>
  <cdr:relSizeAnchor xmlns:cdr="http://schemas.openxmlformats.org/drawingml/2006/chartDrawing">
    <cdr:from>
      <cdr:x>0.87821</cdr:x>
      <cdr:y>0.3937</cdr:y>
    </cdr:from>
    <cdr:to>
      <cdr:x>0.95619</cdr:x>
      <cdr:y>0.56781</cdr:y>
    </cdr:to>
    <cdr:sp macro="" textlink="">
      <cdr:nvSpPr>
        <cdr:cNvPr id="4" name="TextBox 3"/>
        <cdr:cNvSpPr txBox="1"/>
      </cdr:nvSpPr>
      <cdr:spPr>
        <a:xfrm xmlns:a="http://schemas.openxmlformats.org/drawingml/2006/main">
          <a:off x="5881914" y="1649977"/>
          <a:ext cx="522311" cy="7297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a:t>
          </a:r>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0.86441</cdr:x>
      <cdr:y>0.59322</cdr:y>
    </cdr:from>
    <cdr:to>
      <cdr:x>0.9661</cdr:x>
      <cdr:y>0.67134</cdr:y>
    </cdr:to>
    <cdr:sp macro="" textlink="">
      <cdr:nvSpPr>
        <cdr:cNvPr id="2" name="TextBox 1"/>
        <cdr:cNvSpPr txBox="1"/>
      </cdr:nvSpPr>
      <cdr:spPr>
        <a:xfrm xmlns:a="http://schemas.openxmlformats.org/drawingml/2006/main">
          <a:off x="3886200" y="2667000"/>
          <a:ext cx="457178" cy="3512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smtClean="0"/>
            <a:t>*</a:t>
          </a:r>
          <a:endParaRPr lang="en-US" sz="2000" b="1" dirty="0"/>
        </a:p>
      </cdr:txBody>
    </cdr:sp>
  </cdr:relSizeAnchor>
  <cdr:relSizeAnchor xmlns:cdr="http://schemas.openxmlformats.org/drawingml/2006/chartDrawing">
    <cdr:from>
      <cdr:x>0.60237</cdr:x>
      <cdr:y>0.62802</cdr:y>
    </cdr:from>
    <cdr:to>
      <cdr:x>0.66869</cdr:x>
      <cdr:y>0.71163</cdr:y>
    </cdr:to>
    <cdr:sp macro="" textlink="">
      <cdr:nvSpPr>
        <cdr:cNvPr id="3" name="TextBox 2"/>
        <cdr:cNvSpPr txBox="1"/>
      </cdr:nvSpPr>
      <cdr:spPr>
        <a:xfrm xmlns:a="http://schemas.openxmlformats.org/drawingml/2006/main">
          <a:off x="2708153" y="2823449"/>
          <a:ext cx="298161" cy="3758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t>*</a:t>
          </a:r>
          <a:endParaRPr lang="en-US" sz="20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0.33871</cdr:x>
      <cdr:y>0.41353</cdr:y>
    </cdr:from>
    <cdr:to>
      <cdr:x>0.40468</cdr:x>
      <cdr:y>0.49776</cdr:y>
    </cdr:to>
    <cdr:sp macro="" textlink="">
      <cdr:nvSpPr>
        <cdr:cNvPr id="2" name="TextBox 1"/>
        <cdr:cNvSpPr txBox="1"/>
      </cdr:nvSpPr>
      <cdr:spPr>
        <a:xfrm xmlns:a="http://schemas.openxmlformats.org/drawingml/2006/main">
          <a:off x="1600200" y="1752600"/>
          <a:ext cx="311668" cy="356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t>*</a:t>
          </a:r>
          <a:endParaRPr lang="en-US" sz="2000" b="1" dirty="0"/>
        </a:p>
      </cdr:txBody>
    </cdr:sp>
  </cdr:relSizeAnchor>
  <cdr:relSizeAnchor xmlns:cdr="http://schemas.openxmlformats.org/drawingml/2006/chartDrawing">
    <cdr:from>
      <cdr:x>0.46774</cdr:x>
      <cdr:y>0.41353</cdr:y>
    </cdr:from>
    <cdr:to>
      <cdr:x>0.53372</cdr:x>
      <cdr:y>0.52584</cdr:y>
    </cdr:to>
    <cdr:sp macro="" textlink="">
      <cdr:nvSpPr>
        <cdr:cNvPr id="3" name="TextBox 2"/>
        <cdr:cNvSpPr txBox="1"/>
      </cdr:nvSpPr>
      <cdr:spPr>
        <a:xfrm xmlns:a="http://schemas.openxmlformats.org/drawingml/2006/main">
          <a:off x="2209800" y="1752600"/>
          <a:ext cx="311716" cy="4759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t>*</a:t>
          </a:r>
          <a:endParaRPr lang="en-US" sz="2000" b="1" dirty="0"/>
        </a:p>
      </cdr:txBody>
    </cdr:sp>
  </cdr:relSizeAnchor>
  <cdr:relSizeAnchor xmlns:cdr="http://schemas.openxmlformats.org/drawingml/2006/chartDrawing">
    <cdr:from>
      <cdr:x>0.70968</cdr:x>
      <cdr:y>0.37758</cdr:y>
    </cdr:from>
    <cdr:to>
      <cdr:x>0.82514</cdr:x>
      <cdr:y>0.51796</cdr:y>
    </cdr:to>
    <cdr:sp macro="" textlink="">
      <cdr:nvSpPr>
        <cdr:cNvPr id="4" name="TextBox 3"/>
        <cdr:cNvSpPr txBox="1"/>
      </cdr:nvSpPr>
      <cdr:spPr>
        <a:xfrm xmlns:a="http://schemas.openxmlformats.org/drawingml/2006/main">
          <a:off x="3352800" y="1600200"/>
          <a:ext cx="545479" cy="5949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t>* #</a:t>
          </a:r>
          <a:endParaRPr lang="en-US" sz="2000" b="1" dirty="0"/>
        </a:p>
      </cdr:txBody>
    </cdr:sp>
  </cdr:relSizeAnchor>
  <cdr:relSizeAnchor xmlns:cdr="http://schemas.openxmlformats.org/drawingml/2006/chartDrawing">
    <cdr:from>
      <cdr:x>0.83871</cdr:x>
      <cdr:y>0.37758</cdr:y>
    </cdr:from>
    <cdr:to>
      <cdr:x>0.95417</cdr:x>
      <cdr:y>0.48988</cdr:y>
    </cdr:to>
    <cdr:sp macro="" textlink="">
      <cdr:nvSpPr>
        <cdr:cNvPr id="5" name="TextBox 4"/>
        <cdr:cNvSpPr txBox="1"/>
      </cdr:nvSpPr>
      <cdr:spPr>
        <a:xfrm xmlns:a="http://schemas.openxmlformats.org/drawingml/2006/main">
          <a:off x="3962400" y="1600200"/>
          <a:ext cx="545479" cy="4759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t>* #</a:t>
          </a:r>
          <a:endParaRPr lang="en-US" sz="2000" b="1" dirty="0"/>
        </a:p>
      </cdr:txBody>
    </cdr:sp>
  </cdr:relSizeAnchor>
  <cdr:relSizeAnchor xmlns:cdr="http://schemas.openxmlformats.org/drawingml/2006/chartDrawing">
    <cdr:from>
      <cdr:x>0.59379</cdr:x>
      <cdr:y>0.1123</cdr:y>
    </cdr:from>
    <cdr:to>
      <cdr:x>0.92367</cdr:x>
      <cdr:y>0.22461</cdr:y>
    </cdr:to>
    <cdr:sp macro="" textlink="">
      <cdr:nvSpPr>
        <cdr:cNvPr id="6" name="TextBox 5"/>
        <cdr:cNvSpPr txBox="1"/>
      </cdr:nvSpPr>
      <cdr:spPr>
        <a:xfrm xmlns:a="http://schemas.openxmlformats.org/drawingml/2006/main">
          <a:off x="2743200" y="304800"/>
          <a:ext cx="1524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0.59677</cdr:x>
      <cdr:y>0.4386</cdr:y>
    </cdr:from>
    <cdr:to>
      <cdr:x>0.66275</cdr:x>
      <cdr:y>0.55091</cdr:y>
    </cdr:to>
    <cdr:sp macro="" textlink="">
      <cdr:nvSpPr>
        <cdr:cNvPr id="7" name="TextBox 1"/>
        <cdr:cNvSpPr txBox="1"/>
      </cdr:nvSpPr>
      <cdr:spPr>
        <a:xfrm xmlns:a="http://schemas.openxmlformats.org/drawingml/2006/main">
          <a:off x="2819400" y="1905000"/>
          <a:ext cx="311716" cy="4878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smtClean="0"/>
            <a:t>*</a:t>
          </a:r>
          <a:endParaRPr lang="en-US" sz="20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0.61667</cdr:x>
      <cdr:y>0.13889</cdr:y>
    </cdr:from>
    <cdr:to>
      <cdr:x>0.7</cdr:x>
      <cdr:y>0.25</cdr:y>
    </cdr:to>
    <cdr:sp macro="" textlink="">
      <cdr:nvSpPr>
        <cdr:cNvPr id="2" name="TextBox 1"/>
        <cdr:cNvSpPr txBox="1"/>
      </cdr:nvSpPr>
      <cdr:spPr>
        <a:xfrm xmlns:a="http://schemas.openxmlformats.org/drawingml/2006/main">
          <a:off x="2819400" y="381000"/>
          <a:ext cx="381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smtClean="0"/>
            <a:t>*</a:t>
          </a:r>
          <a:endParaRPr lang="en-US" sz="20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09" charset="-128"/>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09" charset="-128"/>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09" charset="-128"/>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ea typeface="ＭＳ Ｐゴシック" pitchFamily="-109" charset="-128"/>
              </a:defRPr>
            </a:lvl1pPr>
          </a:lstStyle>
          <a:p>
            <a:pPr>
              <a:defRPr/>
            </a:pPr>
            <a:fld id="{10278C2B-0C4A-4C04-ABDB-569CFBD20DD7}" type="slidenum">
              <a:rPr lang="en-US"/>
              <a:pPr>
                <a:defRPr/>
              </a:pPr>
              <a:t>‹#›</a:t>
            </a:fld>
            <a:endParaRPr lang="en-US"/>
          </a:p>
        </p:txBody>
      </p:sp>
    </p:spTree>
    <p:extLst>
      <p:ext uri="{BB962C8B-B14F-4D97-AF65-F5344CB8AC3E}">
        <p14:creationId xmlns:p14="http://schemas.microsoft.com/office/powerpoint/2010/main" val="37961046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Fragile X Syndrome (FXS) is a genetic disorder that results in a number of developmental disabilities including delayed language development and a high occurrence of moderate intellectual disability. Common symptoms also include increased activity, severe anxiety, and hypersensitivity to sensory stimuli. In addition, about two-thirds of affected individuals display features consistent with autism spectrum disorder. FXS occurs as a result of a silenced fragile X mental retardation 1 gene (</a:t>
            </a:r>
            <a:r>
              <a:rPr lang="en-US" i="1" dirty="0" smtClean="0"/>
              <a:t>Fmr1</a:t>
            </a:r>
            <a:r>
              <a:rPr lang="en-US" dirty="0" smtClean="0"/>
              <a:t>) and subsequent loss of fragile X mental retardation protein (FMRP) expression. FMRP is an mRNA binding protein and plays a critical role at synapses to regulate activity dependent protein translation. Loss of FMRP alters excitatory/inhibitory signaling balance. Decreases in gamma-</a:t>
            </a:r>
            <a:r>
              <a:rPr lang="en-US" dirty="0" err="1" smtClean="0"/>
              <a:t>aminobutyric</a:t>
            </a:r>
            <a:r>
              <a:rPr lang="en-US" dirty="0" smtClean="0"/>
              <a:t> acid (GABA)(A) receptor subunit expression as well as reductions in GABA have been reported in the hippocampus and amygdala leading to significant reductions in inhibitory control. Benzodiazepines can be used to boost inhibitory signaling and reduce anxiety, although the non-selective nature of this drug class results in undesirable side effects such as sedation and memory impairment.  Recent studies have shown the GABA(A)α2 and α3 subunits to be responsible for the anxiety reducing effects of traditional benzodiazepines.  AZD7325 is a partial GABA(A) agonist specific for the α2 and α3 subunits. The current study seeks to improve behavioral disruption in the mouse model of FXS by increasing GABA(A)α2,3 receptor activity with AZD7325 treatment. Results show that drug treatment greatly reduces the occurrence of </a:t>
            </a:r>
            <a:r>
              <a:rPr lang="en-US" dirty="0" err="1" smtClean="0"/>
              <a:t>audiogenic</a:t>
            </a:r>
            <a:r>
              <a:rPr lang="en-US" dirty="0" smtClean="0"/>
              <a:t> seizure susceptibility and acoustic startle reactivity while improving memory. In addition, extracellular signal-related kinase (ERK) activation dynamics are altered in FXS and modulated by AZD7325 treatment in several brain regions important for sensory response and seizure behavior. Efforts to better characterize the role ERK activation plays in FXS etiology and AZD7325 treatment response are ongoing. </a:t>
            </a:r>
          </a:p>
          <a:p>
            <a:pPr lvl="1">
              <a:buFont typeface="Arial" panose="020B0604020202020204" pitchFamily="34" charset="0"/>
              <a:buChar char="•"/>
            </a:pPr>
            <a:r>
              <a:rPr lang="en-US" dirty="0" smtClean="0"/>
              <a:t>ERK is involved in neural and synaptic plasticity underlying learning and memory and sensory </a:t>
            </a:r>
            <a:r>
              <a:rPr lang="en-US" dirty="0" err="1" smtClean="0"/>
              <a:t>hypersensativity</a:t>
            </a:r>
            <a:endParaRPr lang="en-US" dirty="0" smtClean="0"/>
          </a:p>
          <a:p>
            <a:pPr lvl="1">
              <a:buFont typeface="Arial" panose="020B0604020202020204" pitchFamily="34" charset="0"/>
              <a:buChar char="•"/>
            </a:pPr>
            <a:r>
              <a:rPr lang="en-US" dirty="0" smtClean="0"/>
              <a:t>Activation is required for consolidation of fear memory</a:t>
            </a:r>
          </a:p>
          <a:p>
            <a:pPr lvl="1">
              <a:buFont typeface="Arial" panose="020B0604020202020204" pitchFamily="34" charset="0"/>
              <a:buChar char="•"/>
            </a:pPr>
            <a:r>
              <a:rPr lang="en-US" dirty="0" smtClean="0"/>
              <a:t>Drug seeking in response to a conditioned stimulus is increased with increased ERK1/2 activation</a:t>
            </a:r>
          </a:p>
          <a:p>
            <a:pPr lvl="1">
              <a:buFont typeface="Arial" panose="020B0604020202020204" pitchFamily="34" charset="0"/>
              <a:buChar char="•"/>
            </a:pPr>
            <a:r>
              <a:rPr lang="en-US" dirty="0" smtClean="0"/>
              <a:t>Extinction of conditioned response is dependent on ERK </a:t>
            </a:r>
            <a:r>
              <a:rPr lang="en-US" dirty="0" err="1" smtClean="0"/>
              <a:t>dephosphorylation</a:t>
            </a:r>
            <a:endParaRPr lang="en-US" dirty="0" smtClean="0"/>
          </a:p>
          <a:p>
            <a:pPr lvl="1">
              <a:buFont typeface="Arial" panose="020B0604020202020204" pitchFamily="34" charset="0"/>
              <a:buChar char="•"/>
            </a:pPr>
            <a:r>
              <a:rPr lang="en-US" smtClean="0"/>
              <a:t>GABA(A) activity may regulate ERK activation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0278C2B-0C4A-4C04-ABDB-569CFBD20DD7}" type="slidenum">
              <a:rPr lang="en-US" smtClean="0"/>
              <a:pPr>
                <a:defRPr/>
              </a:pPr>
              <a:t>1</a:t>
            </a:fld>
            <a:endParaRPr lang="en-US"/>
          </a:p>
        </p:txBody>
      </p:sp>
    </p:spTree>
    <p:extLst>
      <p:ext uri="{BB962C8B-B14F-4D97-AF65-F5344CB8AC3E}">
        <p14:creationId xmlns:p14="http://schemas.microsoft.com/office/powerpoint/2010/main" val="2761823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832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430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1430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282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2268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697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5253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8744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52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5047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7369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402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10"/>
          <p:cNvSpPr>
            <a:spLocks noChangeArrowheads="1"/>
          </p:cNvSpPr>
          <p:nvPr userDrawn="1"/>
        </p:nvSpPr>
        <p:spPr bwMode="auto">
          <a:xfrm>
            <a:off x="0" y="0"/>
            <a:ext cx="43891200" cy="4495800"/>
          </a:xfrm>
          <a:prstGeom prst="rect">
            <a:avLst/>
          </a:prstGeom>
          <a:solidFill>
            <a:srgbClr val="B71234"/>
          </a:solidFill>
          <a:ln>
            <a:noFill/>
          </a:ln>
          <a:extLst>
            <a:ext uri="{91240B29-F687-4F45-9708-019B960494DF}">
              <a14:hiddenLine xmlns:a14="http://schemas.microsoft.com/office/drawing/2010/main" w="9525">
                <a:solidFill>
                  <a:srgbClr val="000000"/>
                </a:solidFill>
                <a:round/>
                <a:headEnd/>
                <a:tailEnd/>
              </a14:hiddenLine>
            </a:ext>
          </a:extLst>
        </p:spPr>
        <p:txBody>
          <a:bodyPr lIns="480709" tIns="240355" rIns="480709" bIns="240355"/>
          <a:lstStyle>
            <a:lvl1pPr defTabSz="4806950">
              <a:defRPr sz="2400">
                <a:solidFill>
                  <a:schemeClr val="tx1"/>
                </a:solidFill>
                <a:latin typeface="Arial" charset="0"/>
                <a:ea typeface="ＭＳ Ｐゴシック" pitchFamily="4" charset="-128"/>
              </a:defRPr>
            </a:lvl1pPr>
            <a:lvl2pPr marL="3905250" indent="-1501775" defTabSz="4806950">
              <a:defRPr sz="2400">
                <a:solidFill>
                  <a:schemeClr val="tx1"/>
                </a:solidFill>
                <a:latin typeface="Arial" charset="0"/>
                <a:ea typeface="ＭＳ Ｐゴシック" pitchFamily="4" charset="-128"/>
              </a:defRPr>
            </a:lvl2pPr>
            <a:lvl3pPr marL="6008688" indent="-1201738" defTabSz="4806950">
              <a:defRPr sz="2400">
                <a:solidFill>
                  <a:schemeClr val="tx1"/>
                </a:solidFill>
                <a:latin typeface="Arial" charset="0"/>
                <a:ea typeface="ＭＳ Ｐゴシック" pitchFamily="4" charset="-128"/>
              </a:defRPr>
            </a:lvl3pPr>
            <a:lvl4pPr marL="8412163" indent="-1201738" defTabSz="4806950">
              <a:defRPr sz="2400">
                <a:solidFill>
                  <a:schemeClr val="tx1"/>
                </a:solidFill>
                <a:latin typeface="Arial" charset="0"/>
                <a:ea typeface="ＭＳ Ｐゴシック" pitchFamily="4" charset="-128"/>
              </a:defRPr>
            </a:lvl4pPr>
            <a:lvl5pPr marL="10815638" indent="-1201738" defTabSz="4806950">
              <a:defRPr sz="2400">
                <a:solidFill>
                  <a:schemeClr val="tx1"/>
                </a:solidFill>
                <a:latin typeface="Arial" charset="0"/>
                <a:ea typeface="ＭＳ Ｐゴシック" pitchFamily="4" charset="-128"/>
              </a:defRPr>
            </a:lvl5pPr>
            <a:lvl6pPr marL="11272838" indent="-1201738" defTabSz="4806950" eaLnBrk="0" fontAlgn="base" hangingPunct="0">
              <a:spcBef>
                <a:spcPct val="0"/>
              </a:spcBef>
              <a:spcAft>
                <a:spcPct val="0"/>
              </a:spcAft>
              <a:defRPr sz="2400">
                <a:solidFill>
                  <a:schemeClr val="tx1"/>
                </a:solidFill>
                <a:latin typeface="Arial" charset="0"/>
                <a:ea typeface="ＭＳ Ｐゴシック" pitchFamily="4" charset="-128"/>
              </a:defRPr>
            </a:lvl6pPr>
            <a:lvl7pPr marL="11730038" indent="-1201738" defTabSz="4806950" eaLnBrk="0" fontAlgn="base" hangingPunct="0">
              <a:spcBef>
                <a:spcPct val="0"/>
              </a:spcBef>
              <a:spcAft>
                <a:spcPct val="0"/>
              </a:spcAft>
              <a:defRPr sz="2400">
                <a:solidFill>
                  <a:schemeClr val="tx1"/>
                </a:solidFill>
                <a:latin typeface="Arial" charset="0"/>
                <a:ea typeface="ＭＳ Ｐゴシック" pitchFamily="4" charset="-128"/>
              </a:defRPr>
            </a:lvl7pPr>
            <a:lvl8pPr marL="12187238" indent="-1201738" defTabSz="4806950" eaLnBrk="0" fontAlgn="base" hangingPunct="0">
              <a:spcBef>
                <a:spcPct val="0"/>
              </a:spcBef>
              <a:spcAft>
                <a:spcPct val="0"/>
              </a:spcAft>
              <a:defRPr sz="2400">
                <a:solidFill>
                  <a:schemeClr val="tx1"/>
                </a:solidFill>
                <a:latin typeface="Arial" charset="0"/>
                <a:ea typeface="ＭＳ Ｐゴシック" pitchFamily="4" charset="-128"/>
              </a:defRPr>
            </a:lvl8pPr>
            <a:lvl9pPr marL="12644438" indent="-1201738" defTabSz="480695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sz="12600">
              <a:solidFill>
                <a:schemeClr val="bg1"/>
              </a:solidFill>
            </a:endParaRPr>
          </a:p>
        </p:txBody>
      </p:sp>
      <p:sp>
        <p:nvSpPr>
          <p:cNvPr id="1110" name="Line 86"/>
          <p:cNvSpPr>
            <a:spLocks noChangeShapeType="1"/>
          </p:cNvSpPr>
          <p:nvPr userDrawn="1"/>
        </p:nvSpPr>
        <p:spPr bwMode="auto">
          <a:xfrm>
            <a:off x="22402800" y="1143000"/>
            <a:ext cx="214884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6"/>
          <p:cNvSpPr>
            <a:spLocks noChangeArrowheads="1"/>
          </p:cNvSpPr>
          <p:nvPr userDrawn="1"/>
        </p:nvSpPr>
        <p:spPr bwMode="auto">
          <a:xfrm>
            <a:off x="0" y="0"/>
            <a:ext cx="2474913" cy="452438"/>
          </a:xfrm>
          <a:prstGeom prst="rect">
            <a:avLst/>
          </a:prstGeom>
          <a:solidFill>
            <a:srgbClr val="00B9E4"/>
          </a:solidFill>
          <a:ln>
            <a:noFill/>
          </a:ln>
          <a:extLst>
            <a:ext uri="{91240B29-F687-4F45-9708-019B960494DF}">
              <a14:hiddenLine xmlns:a14="http://schemas.microsoft.com/office/drawing/2010/main" w="9525">
                <a:solidFill>
                  <a:srgbClr val="000000"/>
                </a:solidFill>
                <a:round/>
                <a:headEnd/>
                <a:tailEnd/>
              </a14:hiddenLine>
            </a:ext>
          </a:extLst>
        </p:spPr>
        <p:txBody>
          <a:bodyPr lIns="480709" tIns="240355" rIns="480709" bIns="240355"/>
          <a:lstStyle/>
          <a:p>
            <a:endParaRPr lang="en-US" altLang="en-US" sz="12600"/>
          </a:p>
        </p:txBody>
      </p:sp>
      <p:sp>
        <p:nvSpPr>
          <p:cNvPr id="10" name="Rectangle 7"/>
          <p:cNvSpPr>
            <a:spLocks noChangeArrowheads="1"/>
          </p:cNvSpPr>
          <p:nvPr userDrawn="1"/>
        </p:nvSpPr>
        <p:spPr bwMode="auto">
          <a:xfrm>
            <a:off x="2435225" y="0"/>
            <a:ext cx="2478088" cy="457200"/>
          </a:xfrm>
          <a:prstGeom prst="rect">
            <a:avLst/>
          </a:prstGeom>
          <a:solidFill>
            <a:srgbClr val="FF7900"/>
          </a:solidFill>
          <a:ln>
            <a:noFill/>
          </a:ln>
          <a:extLst>
            <a:ext uri="{91240B29-F687-4F45-9708-019B960494DF}">
              <a14:hiddenLine xmlns:a14="http://schemas.microsoft.com/office/drawing/2010/main" w="9525">
                <a:solidFill>
                  <a:srgbClr val="000000"/>
                </a:solidFill>
                <a:round/>
                <a:headEnd/>
                <a:tailEnd/>
              </a14:hiddenLine>
            </a:ext>
          </a:extLst>
        </p:spPr>
        <p:txBody>
          <a:bodyPr lIns="480709" tIns="240355" rIns="480709" bIns="240355"/>
          <a:lstStyle/>
          <a:p>
            <a:endParaRPr lang="en-US" altLang="en-US" sz="12600"/>
          </a:p>
        </p:txBody>
      </p:sp>
      <p:sp>
        <p:nvSpPr>
          <p:cNvPr id="11" name="Rectangle 8"/>
          <p:cNvSpPr>
            <a:spLocks noChangeArrowheads="1"/>
          </p:cNvSpPr>
          <p:nvPr userDrawn="1"/>
        </p:nvSpPr>
        <p:spPr bwMode="auto">
          <a:xfrm>
            <a:off x="4908550" y="4763"/>
            <a:ext cx="2474913" cy="452437"/>
          </a:xfrm>
          <a:prstGeom prst="rect">
            <a:avLst/>
          </a:prstGeom>
          <a:solidFill>
            <a:srgbClr val="58A618"/>
          </a:solidFill>
          <a:ln>
            <a:noFill/>
          </a:ln>
          <a:extLst>
            <a:ext uri="{91240B29-F687-4F45-9708-019B960494DF}">
              <a14:hiddenLine xmlns:a14="http://schemas.microsoft.com/office/drawing/2010/main" w="9525">
                <a:solidFill>
                  <a:srgbClr val="000000"/>
                </a:solidFill>
                <a:round/>
                <a:headEnd/>
                <a:tailEnd/>
              </a14:hiddenLine>
            </a:ext>
          </a:extLst>
        </p:spPr>
        <p:txBody>
          <a:bodyPr lIns="480709" tIns="240355" rIns="480709" bIns="240355"/>
          <a:lstStyle/>
          <a:p>
            <a:endParaRPr lang="en-US" altLang="en-US" sz="12600"/>
          </a:p>
        </p:txBody>
      </p:sp>
      <p:sp>
        <p:nvSpPr>
          <p:cNvPr id="2" name="Rectangle 8"/>
          <p:cNvSpPr>
            <a:spLocks noChangeArrowheads="1"/>
          </p:cNvSpPr>
          <p:nvPr userDrawn="1"/>
        </p:nvSpPr>
        <p:spPr bwMode="auto">
          <a:xfrm>
            <a:off x="7354888" y="0"/>
            <a:ext cx="2474912" cy="452438"/>
          </a:xfrm>
          <a:prstGeom prst="rect">
            <a:avLst/>
          </a:prstGeom>
          <a:solidFill>
            <a:srgbClr val="FFB612"/>
          </a:solidFill>
          <a:ln>
            <a:noFill/>
          </a:ln>
          <a:extLst>
            <a:ext uri="{91240B29-F687-4F45-9708-019B960494DF}">
              <a14:hiddenLine xmlns:a14="http://schemas.microsoft.com/office/drawing/2010/main" w="9525">
                <a:solidFill>
                  <a:srgbClr val="000000"/>
                </a:solidFill>
                <a:round/>
                <a:headEnd/>
                <a:tailEnd/>
              </a14:hiddenLine>
            </a:ext>
          </a:extLst>
        </p:spPr>
        <p:txBody>
          <a:bodyPr lIns="480709" tIns="240355" rIns="480709" bIns="240355"/>
          <a:lstStyle/>
          <a:p>
            <a:endParaRPr lang="en-US" altLang="en-US" sz="12600"/>
          </a:p>
        </p:txBody>
      </p:sp>
      <p:pic>
        <p:nvPicPr>
          <p:cNvPr id="1122" name="Picture 98" descr="UC_Logo-Rev"/>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1049000" y="1371600"/>
            <a:ext cx="4648200" cy="2022475"/>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20" descr="CC-HrzPerinatal_blck.png"/>
          <p:cNvPicPr>
            <a:picLocks noChangeAspect="1"/>
          </p:cNvPicPr>
          <p:nvPr userDrawn="1"/>
        </p:nvPicPr>
        <p:blipFill>
          <a:blip r:embed="rId13">
            <a:extLst>
              <a:ext uri="{28A0092B-C50C-407E-A947-70E740481C1C}">
                <a14:useLocalDpi xmlns:a14="http://schemas.microsoft.com/office/drawing/2010/main" val="0"/>
              </a:ext>
            </a:extLst>
          </a:blip>
          <a:srcRect l="-1756" r="14055" b="33131"/>
          <a:stretch>
            <a:fillRect/>
          </a:stretch>
        </p:blipFill>
        <p:spPr bwMode="auto">
          <a:xfrm>
            <a:off x="2590800" y="1447800"/>
            <a:ext cx="73152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4" name="Text Box 100"/>
          <p:cNvSpPr txBox="1">
            <a:spLocks noChangeArrowheads="1"/>
          </p:cNvSpPr>
          <p:nvPr userDrawn="1"/>
        </p:nvSpPr>
        <p:spPr bwMode="auto">
          <a:xfrm>
            <a:off x="0" y="7772400"/>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Tree>
  </p:cSld>
  <p:clrMap bg1="lt1" tx1="dk1" bg2="lt2" tx2="dk2" accent1="accent1" accent2="accent2" accent3="accent3" accent4="accent4" accent5="accent5" accent6="accent6" hlink="hlink" folHlink="folHlink"/>
  <p:sldLayoutIdLst>
    <p:sldLayoutId id="2147483658" r:id="rId1"/>
    <p:sldLayoutId id="2147483657" r:id="rId2"/>
    <p:sldLayoutId id="2147483656" r:id="rId3"/>
    <p:sldLayoutId id="2147483655" r:id="rId4"/>
    <p:sldLayoutId id="2147483654" r:id="rId5"/>
    <p:sldLayoutId id="2147483653" r:id="rId6"/>
    <p:sldLayoutId id="2147483652" r:id="rId7"/>
    <p:sldLayoutId id="2147483651" r:id="rId8"/>
    <p:sldLayoutId id="2147483650" r:id="rId9"/>
    <p:sldLayoutId id="2147483649" r:id="rId10"/>
  </p:sldLayoutIdLst>
  <p:txStyles>
    <p:titleStyle>
      <a:lvl1pPr algn="l" defTabSz="4806950" rtl="0" eaLnBrk="0" fontAlgn="base" hangingPunct="0">
        <a:spcBef>
          <a:spcPct val="0"/>
        </a:spcBef>
        <a:spcAft>
          <a:spcPct val="0"/>
        </a:spcAft>
        <a:defRPr sz="3600" b="1">
          <a:solidFill>
            <a:schemeClr val="tx1"/>
          </a:solidFill>
          <a:latin typeface="+mj-lt"/>
          <a:ea typeface="+mj-ea"/>
          <a:cs typeface="+mj-cs"/>
        </a:defRPr>
      </a:lvl1pPr>
      <a:lvl2pPr algn="l" defTabSz="4806950" rtl="0" eaLnBrk="0" fontAlgn="base" hangingPunct="0">
        <a:spcBef>
          <a:spcPct val="0"/>
        </a:spcBef>
        <a:spcAft>
          <a:spcPct val="0"/>
        </a:spcAft>
        <a:defRPr sz="3600" b="1">
          <a:solidFill>
            <a:schemeClr val="tx1"/>
          </a:solidFill>
          <a:latin typeface="Arial" charset="0"/>
          <a:ea typeface="ＭＳ Ｐゴシック" pitchFamily="-109" charset="-128"/>
        </a:defRPr>
      </a:lvl2pPr>
      <a:lvl3pPr algn="l" defTabSz="4806950" rtl="0" eaLnBrk="0" fontAlgn="base" hangingPunct="0">
        <a:spcBef>
          <a:spcPct val="0"/>
        </a:spcBef>
        <a:spcAft>
          <a:spcPct val="0"/>
        </a:spcAft>
        <a:defRPr sz="3600" b="1">
          <a:solidFill>
            <a:schemeClr val="tx1"/>
          </a:solidFill>
          <a:latin typeface="Arial" charset="0"/>
          <a:ea typeface="ＭＳ Ｐゴシック" pitchFamily="-109" charset="-128"/>
        </a:defRPr>
      </a:lvl3pPr>
      <a:lvl4pPr algn="l" defTabSz="4806950" rtl="0" eaLnBrk="0" fontAlgn="base" hangingPunct="0">
        <a:spcBef>
          <a:spcPct val="0"/>
        </a:spcBef>
        <a:spcAft>
          <a:spcPct val="0"/>
        </a:spcAft>
        <a:defRPr sz="3600" b="1">
          <a:solidFill>
            <a:schemeClr val="tx1"/>
          </a:solidFill>
          <a:latin typeface="Arial" charset="0"/>
          <a:ea typeface="ＭＳ Ｐゴシック" pitchFamily="-109" charset="-128"/>
        </a:defRPr>
      </a:lvl4pPr>
      <a:lvl5pPr algn="l" defTabSz="4806950" rtl="0" eaLnBrk="0" fontAlgn="base" hangingPunct="0">
        <a:spcBef>
          <a:spcPct val="0"/>
        </a:spcBef>
        <a:spcAft>
          <a:spcPct val="0"/>
        </a:spcAft>
        <a:defRPr sz="3600" b="1">
          <a:solidFill>
            <a:schemeClr val="tx1"/>
          </a:solidFill>
          <a:latin typeface="Arial" charset="0"/>
          <a:ea typeface="ＭＳ Ｐゴシック" pitchFamily="-109" charset="-128"/>
        </a:defRPr>
      </a:lvl5pPr>
      <a:lvl6pPr marL="457200" algn="l" rtl="0" fontAlgn="base">
        <a:spcBef>
          <a:spcPct val="0"/>
        </a:spcBef>
        <a:spcAft>
          <a:spcPct val="0"/>
        </a:spcAft>
        <a:defRPr sz="3200" b="1">
          <a:solidFill>
            <a:schemeClr val="tx2"/>
          </a:solidFill>
          <a:latin typeface="Arial" charset="0"/>
          <a:ea typeface="ＭＳ Ｐゴシック" pitchFamily="-109" charset="-128"/>
        </a:defRPr>
      </a:lvl6pPr>
      <a:lvl7pPr marL="914400" algn="l" rtl="0" fontAlgn="base">
        <a:spcBef>
          <a:spcPct val="0"/>
        </a:spcBef>
        <a:spcAft>
          <a:spcPct val="0"/>
        </a:spcAft>
        <a:defRPr sz="3200" b="1">
          <a:solidFill>
            <a:schemeClr val="tx2"/>
          </a:solidFill>
          <a:latin typeface="Arial" charset="0"/>
          <a:ea typeface="ＭＳ Ｐゴシック" pitchFamily="-109" charset="-128"/>
        </a:defRPr>
      </a:lvl7pPr>
      <a:lvl8pPr marL="1371600" algn="l" rtl="0" fontAlgn="base">
        <a:spcBef>
          <a:spcPct val="0"/>
        </a:spcBef>
        <a:spcAft>
          <a:spcPct val="0"/>
        </a:spcAft>
        <a:defRPr sz="3200" b="1">
          <a:solidFill>
            <a:schemeClr val="tx2"/>
          </a:solidFill>
          <a:latin typeface="Arial" charset="0"/>
          <a:ea typeface="ＭＳ Ｐゴシック" pitchFamily="-109" charset="-128"/>
        </a:defRPr>
      </a:lvl8pPr>
      <a:lvl9pPr marL="1828800" algn="l" rtl="0" fontAlgn="base">
        <a:spcBef>
          <a:spcPct val="0"/>
        </a:spcBef>
        <a:spcAft>
          <a:spcPct val="0"/>
        </a:spcAft>
        <a:defRPr sz="3200" b="1">
          <a:solidFill>
            <a:schemeClr val="tx2"/>
          </a:solidFill>
          <a:latin typeface="Arial" charset="0"/>
          <a:ea typeface="ＭＳ Ｐゴシック" pitchFamily="-109" charset="-128"/>
        </a:defRPr>
      </a:lvl9pPr>
    </p:titleStyle>
    <p:bodyStyle>
      <a:lvl1pPr algn="l" defTabSz="4806950" rtl="0" eaLnBrk="0" fontAlgn="base" hangingPunct="0">
        <a:spcBef>
          <a:spcPct val="20000"/>
        </a:spcBef>
        <a:spcAft>
          <a:spcPct val="0"/>
        </a:spcAft>
        <a:defRPr sz="2400">
          <a:solidFill>
            <a:schemeClr val="tx1"/>
          </a:solidFill>
          <a:latin typeface="+mn-lt"/>
          <a:ea typeface="+mn-ea"/>
          <a:cs typeface="+mn-cs"/>
        </a:defRPr>
      </a:lvl1pPr>
      <a:lvl2pPr marL="3905250" indent="-1501775" algn="l" defTabSz="4806950" rtl="0" eaLnBrk="0" fontAlgn="base" hangingPunct="0">
        <a:spcBef>
          <a:spcPct val="20000"/>
        </a:spcBef>
        <a:spcAft>
          <a:spcPct val="0"/>
        </a:spcAft>
        <a:defRPr sz="2400">
          <a:solidFill>
            <a:schemeClr val="tx1"/>
          </a:solidFill>
          <a:latin typeface="+mn-lt"/>
          <a:ea typeface="+mn-ea"/>
        </a:defRPr>
      </a:lvl2pPr>
      <a:lvl3pPr marL="6008688" indent="-1201738" algn="l" defTabSz="4806950" rtl="0" eaLnBrk="0" fontAlgn="base" hangingPunct="0">
        <a:spcBef>
          <a:spcPct val="20000"/>
        </a:spcBef>
        <a:spcAft>
          <a:spcPct val="0"/>
        </a:spcAft>
        <a:defRPr sz="2400">
          <a:solidFill>
            <a:schemeClr val="tx1"/>
          </a:solidFill>
          <a:latin typeface="+mn-lt"/>
          <a:ea typeface="+mn-ea"/>
        </a:defRPr>
      </a:lvl3pPr>
      <a:lvl4pPr marL="8412163" indent="-1201738" algn="l" defTabSz="4806950" rtl="0" eaLnBrk="0" fontAlgn="base" hangingPunct="0">
        <a:spcBef>
          <a:spcPct val="20000"/>
        </a:spcBef>
        <a:spcAft>
          <a:spcPct val="0"/>
        </a:spcAft>
        <a:defRPr sz="2400">
          <a:solidFill>
            <a:schemeClr val="tx1"/>
          </a:solidFill>
          <a:latin typeface="+mn-lt"/>
          <a:ea typeface="+mn-ea"/>
        </a:defRPr>
      </a:lvl4pPr>
      <a:lvl5pPr marL="10815638" indent="-1201738" algn="l" defTabSz="4806950" rtl="0" eaLnBrk="0" fontAlgn="base" hangingPunct="0">
        <a:spcBef>
          <a:spcPct val="20000"/>
        </a:spcBef>
        <a:spcAft>
          <a:spcPct val="0"/>
        </a:spcAft>
        <a:defRPr sz="24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2.xml"/><Relationship Id="rId12"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hart" Target="../charts/chart4.xml"/><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6" name="Rectangle 14"/>
          <p:cNvSpPr>
            <a:spLocks noChangeArrowheads="1"/>
          </p:cNvSpPr>
          <p:nvPr/>
        </p:nvSpPr>
        <p:spPr bwMode="auto">
          <a:xfrm>
            <a:off x="10580687" y="4992141"/>
            <a:ext cx="32830822" cy="20458658"/>
          </a:xfrm>
          <a:prstGeom prst="rect">
            <a:avLst/>
          </a:prstGeom>
          <a:solidFill>
            <a:schemeClr val="bg1">
              <a:lumMod val="85000"/>
            </a:schemeClr>
          </a:solidFill>
          <a:ln w="9525">
            <a:solidFill>
              <a:schemeClr val="tx1"/>
            </a:solidFill>
            <a:miter lim="800000"/>
            <a:headEnd/>
            <a:tailEnd/>
          </a:ln>
          <a:effectLst/>
          <a:extLst/>
        </p:spPr>
        <p:txBody>
          <a:bodyPr wrap="none" anchor="ctr"/>
          <a:lstStyle/>
          <a:p>
            <a:endParaRPr lang="en-US"/>
          </a:p>
        </p:txBody>
      </p:sp>
      <p:grpSp>
        <p:nvGrpSpPr>
          <p:cNvPr id="73" name="Group 72"/>
          <p:cNvGrpSpPr/>
          <p:nvPr/>
        </p:nvGrpSpPr>
        <p:grpSpPr>
          <a:xfrm>
            <a:off x="11141343" y="15622080"/>
            <a:ext cx="8248970" cy="5605997"/>
            <a:chOff x="26660162" y="22692783"/>
            <a:chExt cx="9687238" cy="5280696"/>
          </a:xfrm>
        </p:grpSpPr>
        <p:graphicFrame>
          <p:nvGraphicFramePr>
            <p:cNvPr id="74" name="Chart 73"/>
            <p:cNvGraphicFramePr>
              <a:graphicFrameLocks/>
            </p:cNvGraphicFramePr>
            <p:nvPr>
              <p:extLst>
                <p:ext uri="{D42A27DB-BD31-4B8C-83A1-F6EECF244321}">
                  <p14:modId xmlns:p14="http://schemas.microsoft.com/office/powerpoint/2010/main" val="4242072688"/>
                </p:ext>
              </p:extLst>
            </p:nvPr>
          </p:nvGraphicFramePr>
          <p:xfrm>
            <a:off x="26660162" y="22692783"/>
            <a:ext cx="9687238" cy="5280696"/>
          </p:xfrm>
          <a:graphic>
            <a:graphicData uri="http://schemas.openxmlformats.org/drawingml/2006/chart">
              <c:chart xmlns:c="http://schemas.openxmlformats.org/drawingml/2006/chart" xmlns:r="http://schemas.openxmlformats.org/officeDocument/2006/relationships" r:id="rId3"/>
            </a:graphicData>
          </a:graphic>
        </p:graphicFrame>
        <p:sp>
          <p:nvSpPr>
            <p:cNvPr id="75" name="TextBox 74"/>
            <p:cNvSpPr txBox="1"/>
            <p:nvPr/>
          </p:nvSpPr>
          <p:spPr>
            <a:xfrm>
              <a:off x="33806974" y="25234717"/>
              <a:ext cx="300082" cy="369332"/>
            </a:xfrm>
            <a:prstGeom prst="rect">
              <a:avLst/>
            </a:prstGeom>
            <a:noFill/>
          </p:spPr>
          <p:txBody>
            <a:bodyPr wrap="none" rtlCol="0">
              <a:spAutoFit/>
            </a:bodyPr>
            <a:lstStyle/>
            <a:p>
              <a:r>
                <a:rPr lang="en-US" sz="1800" dirty="0" smtClean="0"/>
                <a:t>#</a:t>
              </a:r>
              <a:endParaRPr lang="en-US" sz="1800" dirty="0"/>
            </a:p>
          </p:txBody>
        </p:sp>
      </p:grpSp>
      <p:grpSp>
        <p:nvGrpSpPr>
          <p:cNvPr id="4" name="Group 3"/>
          <p:cNvGrpSpPr/>
          <p:nvPr/>
        </p:nvGrpSpPr>
        <p:grpSpPr>
          <a:xfrm>
            <a:off x="37968146" y="30716328"/>
            <a:ext cx="4869391" cy="1785511"/>
            <a:chOff x="16785697" y="1621843"/>
            <a:chExt cx="4869391" cy="1785511"/>
          </a:xfrm>
        </p:grpSpPr>
        <p:sp>
          <p:nvSpPr>
            <p:cNvPr id="2" name="Rectangle 1"/>
            <p:cNvSpPr/>
            <p:nvPr/>
          </p:nvSpPr>
          <p:spPr bwMode="auto">
            <a:xfrm>
              <a:off x="16785697" y="1676400"/>
              <a:ext cx="4869391" cy="16763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09" charset="-128"/>
              </a:endParaRPr>
            </a:p>
          </p:txBody>
        </p:sp>
        <p:pic>
          <p:nvPicPr>
            <p:cNvPr id="823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85697" y="1621843"/>
              <a:ext cx="4869391" cy="178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196" name="Rectangle 4"/>
          <p:cNvSpPr>
            <a:spLocks noChangeArrowheads="1"/>
          </p:cNvSpPr>
          <p:nvPr/>
        </p:nvSpPr>
        <p:spPr bwMode="auto">
          <a:xfrm>
            <a:off x="381000" y="25820474"/>
            <a:ext cx="20322496" cy="6600031"/>
          </a:xfrm>
          <a:prstGeom prst="rect">
            <a:avLst/>
          </a:prstGeom>
          <a:solidFill>
            <a:schemeClr val="bg1">
              <a:lumMod val="85000"/>
            </a:schemeClr>
          </a:solidFill>
          <a:ln w="9525">
            <a:solidFill>
              <a:schemeClr val="tx1"/>
            </a:solidFill>
            <a:miter lim="800000"/>
            <a:headEnd/>
            <a:tailEnd/>
          </a:ln>
          <a:effectLst/>
          <a:extLst/>
        </p:spPr>
        <p:txBody>
          <a:bodyPr wrap="none" anchor="ctr"/>
          <a:lstStyle/>
          <a:p>
            <a:endParaRPr lang="en-US"/>
          </a:p>
        </p:txBody>
      </p:sp>
      <p:sp>
        <p:nvSpPr>
          <p:cNvPr id="8197" name="Rectangle 2"/>
          <p:cNvSpPr>
            <a:spLocks noChangeArrowheads="1"/>
          </p:cNvSpPr>
          <p:nvPr/>
        </p:nvSpPr>
        <p:spPr bwMode="auto">
          <a:xfrm>
            <a:off x="532605" y="26242021"/>
            <a:ext cx="19691183" cy="462606"/>
          </a:xfrm>
          <a:prstGeom prst="rect">
            <a:avLst/>
          </a:prstGeom>
          <a:noFill/>
          <a:ln>
            <a:noFill/>
          </a:ln>
          <a:extLst/>
        </p:spPr>
        <p:txBody>
          <a:bodyPr lIns="480709" tIns="240355" rIns="480709" bIns="240355" anchor="ctr"/>
          <a:lstStyle>
            <a:lvl1pPr defTabSz="4806950">
              <a:defRPr sz="3600" b="1">
                <a:solidFill>
                  <a:schemeClr val="tx1"/>
                </a:solidFill>
                <a:latin typeface="Arial" charset="0"/>
                <a:ea typeface="ＭＳ Ｐゴシック" pitchFamily="4" charset="-128"/>
              </a:defRPr>
            </a:lvl1pPr>
            <a:lvl2pPr defTabSz="4806950">
              <a:defRPr sz="3600" b="1">
                <a:solidFill>
                  <a:schemeClr val="tx1"/>
                </a:solidFill>
                <a:latin typeface="Arial" charset="0"/>
                <a:ea typeface="ＭＳ Ｐゴシック" pitchFamily="4" charset="-128"/>
              </a:defRPr>
            </a:lvl2pPr>
            <a:lvl3pPr defTabSz="4806950">
              <a:defRPr sz="3600" b="1">
                <a:solidFill>
                  <a:schemeClr val="tx1"/>
                </a:solidFill>
                <a:latin typeface="Arial" charset="0"/>
                <a:ea typeface="ＭＳ Ｐゴシック" pitchFamily="4" charset="-128"/>
              </a:defRPr>
            </a:lvl3pPr>
            <a:lvl4pPr defTabSz="4806950">
              <a:defRPr sz="3600" b="1">
                <a:solidFill>
                  <a:schemeClr val="tx1"/>
                </a:solidFill>
                <a:latin typeface="Arial" charset="0"/>
                <a:ea typeface="ＭＳ Ｐゴシック" pitchFamily="4" charset="-128"/>
              </a:defRPr>
            </a:lvl4pPr>
            <a:lvl5pPr defTabSz="4806950">
              <a:defRPr sz="3600" b="1">
                <a:solidFill>
                  <a:schemeClr val="tx1"/>
                </a:solidFill>
                <a:latin typeface="Arial" charset="0"/>
                <a:ea typeface="ＭＳ Ｐゴシック" pitchFamily="4" charset="-128"/>
              </a:defRPr>
            </a:lvl5pPr>
            <a:lvl6pPr marL="457200" defTabSz="4806950" eaLnBrk="0" fontAlgn="base" hangingPunct="0">
              <a:spcBef>
                <a:spcPct val="0"/>
              </a:spcBef>
              <a:spcAft>
                <a:spcPct val="0"/>
              </a:spcAft>
              <a:defRPr sz="3600" b="1">
                <a:solidFill>
                  <a:schemeClr val="tx1"/>
                </a:solidFill>
                <a:latin typeface="Arial" charset="0"/>
                <a:ea typeface="ＭＳ Ｐゴシック" pitchFamily="4" charset="-128"/>
              </a:defRPr>
            </a:lvl6pPr>
            <a:lvl7pPr marL="914400" defTabSz="4806950" eaLnBrk="0" fontAlgn="base" hangingPunct="0">
              <a:spcBef>
                <a:spcPct val="0"/>
              </a:spcBef>
              <a:spcAft>
                <a:spcPct val="0"/>
              </a:spcAft>
              <a:defRPr sz="3600" b="1">
                <a:solidFill>
                  <a:schemeClr val="tx1"/>
                </a:solidFill>
                <a:latin typeface="Arial" charset="0"/>
                <a:ea typeface="ＭＳ Ｐゴシック" pitchFamily="4" charset="-128"/>
              </a:defRPr>
            </a:lvl7pPr>
            <a:lvl8pPr marL="1371600" defTabSz="4806950" eaLnBrk="0" fontAlgn="base" hangingPunct="0">
              <a:spcBef>
                <a:spcPct val="0"/>
              </a:spcBef>
              <a:spcAft>
                <a:spcPct val="0"/>
              </a:spcAft>
              <a:defRPr sz="3600" b="1">
                <a:solidFill>
                  <a:schemeClr val="tx1"/>
                </a:solidFill>
                <a:latin typeface="Arial" charset="0"/>
                <a:ea typeface="ＭＳ Ｐゴシック" pitchFamily="4" charset="-128"/>
              </a:defRPr>
            </a:lvl8pPr>
            <a:lvl9pPr marL="1828800" defTabSz="4806950" eaLnBrk="0" fontAlgn="base" hangingPunct="0">
              <a:spcBef>
                <a:spcPct val="0"/>
              </a:spcBef>
              <a:spcAft>
                <a:spcPct val="0"/>
              </a:spcAft>
              <a:defRPr sz="3600" b="1">
                <a:solidFill>
                  <a:schemeClr val="tx1"/>
                </a:solidFill>
                <a:latin typeface="Arial" charset="0"/>
                <a:ea typeface="ＭＳ Ｐゴシック" pitchFamily="4" charset="-128"/>
              </a:defRPr>
            </a:lvl9pPr>
          </a:lstStyle>
          <a:p>
            <a:r>
              <a:rPr lang="en-US" altLang="en-US" dirty="0" smtClean="0">
                <a:solidFill>
                  <a:srgbClr val="AB0932"/>
                </a:solidFill>
              </a:rPr>
              <a:t>Methods</a:t>
            </a:r>
            <a:endParaRPr lang="en-US" altLang="en-US" dirty="0">
              <a:solidFill>
                <a:srgbClr val="AB0932"/>
              </a:solidFill>
            </a:endParaRPr>
          </a:p>
        </p:txBody>
      </p:sp>
      <p:sp>
        <p:nvSpPr>
          <p:cNvPr id="8203" name="Rectangle 3"/>
          <p:cNvSpPr>
            <a:spLocks noChangeArrowheads="1"/>
          </p:cNvSpPr>
          <p:nvPr/>
        </p:nvSpPr>
        <p:spPr bwMode="auto">
          <a:xfrm>
            <a:off x="532605" y="26659947"/>
            <a:ext cx="19962150" cy="5641634"/>
          </a:xfrm>
          <a:prstGeom prst="rect">
            <a:avLst/>
          </a:prstGeom>
          <a:noFill/>
          <a:ln>
            <a:noFill/>
          </a:ln>
          <a:extLst/>
        </p:spPr>
        <p:txBody>
          <a:bodyPr lIns="480709" tIns="240355" rIns="480709" bIns="240355"/>
          <a:lstStyle>
            <a:lvl1pPr defTabSz="4806950">
              <a:spcBef>
                <a:spcPct val="20000"/>
              </a:spcBef>
              <a:defRPr sz="2400">
                <a:solidFill>
                  <a:schemeClr val="tx1"/>
                </a:solidFill>
                <a:latin typeface="Arial" charset="0"/>
                <a:ea typeface="ＭＳ Ｐゴシック" pitchFamily="4" charset="-128"/>
              </a:defRPr>
            </a:lvl1pPr>
            <a:lvl2pPr marL="3905250" indent="-1501775" defTabSz="4806950">
              <a:spcBef>
                <a:spcPct val="20000"/>
              </a:spcBef>
              <a:defRPr sz="2400">
                <a:solidFill>
                  <a:schemeClr val="tx1"/>
                </a:solidFill>
                <a:latin typeface="Arial" charset="0"/>
                <a:ea typeface="ＭＳ Ｐゴシック" pitchFamily="4" charset="-128"/>
              </a:defRPr>
            </a:lvl2pPr>
            <a:lvl3pPr marL="6008688" indent="-1201738" defTabSz="4806950">
              <a:spcBef>
                <a:spcPct val="20000"/>
              </a:spcBef>
              <a:defRPr sz="2400">
                <a:solidFill>
                  <a:schemeClr val="tx1"/>
                </a:solidFill>
                <a:latin typeface="Arial" charset="0"/>
                <a:ea typeface="ＭＳ Ｐゴシック" pitchFamily="4" charset="-128"/>
              </a:defRPr>
            </a:lvl3pPr>
            <a:lvl4pPr marL="8412163" indent="-1201738" defTabSz="4806950">
              <a:spcBef>
                <a:spcPct val="20000"/>
              </a:spcBef>
              <a:defRPr sz="2400">
                <a:solidFill>
                  <a:schemeClr val="tx1"/>
                </a:solidFill>
                <a:latin typeface="Arial" charset="0"/>
                <a:ea typeface="ＭＳ Ｐゴシック" pitchFamily="4" charset="-128"/>
              </a:defRPr>
            </a:lvl4pPr>
            <a:lvl5pPr marL="10815638" indent="-1201738" defTabSz="4806950">
              <a:spcBef>
                <a:spcPct val="20000"/>
              </a:spcBef>
              <a:defRPr sz="2400">
                <a:solidFill>
                  <a:schemeClr val="tx1"/>
                </a:solidFill>
                <a:latin typeface="Arial" charset="0"/>
                <a:ea typeface="ＭＳ Ｐゴシック" pitchFamily="4" charset="-128"/>
              </a:defRPr>
            </a:lvl5pPr>
            <a:lvl6pPr marL="112728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6pPr>
            <a:lvl7pPr marL="117300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7pPr>
            <a:lvl8pPr marL="121872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8pPr>
            <a:lvl9pPr marL="126444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9pPr>
          </a:lstStyle>
          <a:p>
            <a:pPr algn="just"/>
            <a:r>
              <a:rPr lang="en-US" altLang="en-US" sz="1800" u="sng" dirty="0"/>
              <a:t>Animals and AZD7325 Treatment</a:t>
            </a:r>
            <a:endParaRPr lang="en-US" altLang="en-US" sz="1800" dirty="0"/>
          </a:p>
          <a:p>
            <a:pPr algn="just"/>
            <a:r>
              <a:rPr lang="en-US" altLang="en-US" sz="1800" dirty="0"/>
              <a:t>Female mice heterozygous for the </a:t>
            </a:r>
            <a:r>
              <a:rPr lang="en-US" altLang="en-US" sz="1800" i="1" dirty="0"/>
              <a:t>Fmr1</a:t>
            </a:r>
            <a:r>
              <a:rPr lang="en-US" altLang="en-US" sz="1800" dirty="0"/>
              <a:t> mutation were bred to WT males from the same supplier and strain (JAX labs; C57BL/6).   Male offspring were used as subjects. Adult mice (2-4 months old) were treated via oral gavage, once per day with vehicle (SBECD; VEH), 1 mg/kg, or 3 mg/kg AZD7325 administered in a volume of 5 ml/kg. Test mice were treated for 10 days prior to the start of adult behavior testing and daily treatment continued until the mice were sacrificed. Mice were given 30 min. between injection and the start of each behavior test daily.</a:t>
            </a:r>
          </a:p>
          <a:p>
            <a:pPr algn="just"/>
            <a:r>
              <a:rPr lang="en-US" altLang="en-US" sz="1800" u="sng" dirty="0"/>
              <a:t>Acoustic Startle Habituation (Sensorimotor </a:t>
            </a:r>
            <a:r>
              <a:rPr lang="en-US" altLang="en-US" sz="1800" u="sng" dirty="0" smtClean="0"/>
              <a:t>Processing</a:t>
            </a:r>
            <a:r>
              <a:rPr lang="en-US" altLang="en-US" sz="1800" u="sng" dirty="0"/>
              <a:t>)</a:t>
            </a:r>
            <a:endParaRPr lang="en-US" altLang="en-US" sz="1800" dirty="0"/>
          </a:p>
          <a:p>
            <a:pPr algn="just"/>
            <a:r>
              <a:rPr lang="en-US" altLang="en-US" sz="1800" dirty="0"/>
              <a:t>Mice were placed in a sound attenuating chamber in a plastic holder fixed to a force transducer (SR San Diego Instruments, San Diego, CA). They were exposed to a series of startle burst trials with an inter-trial interval of 4-12 sec (80 and 120 dB).  Startle response was measured in arbitrary units (</a:t>
            </a:r>
            <a:r>
              <a:rPr lang="en-US" altLang="en-US" sz="1800" dirty="0" err="1"/>
              <a:t>Vmax</a:t>
            </a:r>
            <a:r>
              <a:rPr lang="en-US" altLang="en-US" sz="1800" dirty="0"/>
              <a:t>).</a:t>
            </a:r>
          </a:p>
          <a:p>
            <a:pPr algn="just"/>
            <a:r>
              <a:rPr lang="en-US" altLang="en-US" sz="1800" u="sng" dirty="0" smtClean="0"/>
              <a:t>Conditioned </a:t>
            </a:r>
            <a:r>
              <a:rPr lang="en-US" altLang="en-US" sz="1800" u="sng" dirty="0"/>
              <a:t>Fear (Cued Fear Memory)</a:t>
            </a:r>
          </a:p>
          <a:p>
            <a:pPr algn="just"/>
            <a:r>
              <a:rPr lang="en-US" altLang="en-US" sz="1800" dirty="0"/>
              <a:t>Mice were subjected to 3 tone – shock pairings on day one.  On day two (contextual) and three (cued; chamber visually altered; tone presented) mice were placed back in the chamber and freezing behavior was measured (Freeze Monitor San Diego Instruments, San Diego, CA).</a:t>
            </a:r>
          </a:p>
          <a:p>
            <a:pPr algn="just"/>
            <a:r>
              <a:rPr lang="en-US" altLang="en-US" sz="1800" u="sng" dirty="0" err="1"/>
              <a:t>Audiogenic</a:t>
            </a:r>
            <a:r>
              <a:rPr lang="en-US" altLang="en-US" sz="1800" u="sng" dirty="0"/>
              <a:t> Seizure Test (AGS)</a:t>
            </a:r>
          </a:p>
          <a:p>
            <a:pPr algn="just"/>
            <a:r>
              <a:rPr lang="en-US" altLang="en-US" sz="1800" dirty="0"/>
              <a:t>Juvenile mice (postnatal day 21) were placed into an empty mouse cage following a single treatment 30 minutes prior. </a:t>
            </a:r>
            <a:r>
              <a:rPr lang="en-US" sz="1800" dirty="0"/>
              <a:t>A clear Plexiglas lid containing a mini-personal alarm (SKU 49–728, RadioShack, Fort Worth, TX, USA) placed on top of the cage. Upon activation, the alarm emitted a 120 dB sound. The test protocol involved two presentations of the following: 1 min with no sound, followed by a two minute period with alarms on as a priming stimulus. Then there is another one minute acclimation in silence before the two minute test tone is presented. The presence of wilding running, seizure (defined as myoclonic/</a:t>
            </a:r>
            <a:r>
              <a:rPr lang="en-US" sz="1800" dirty="0" err="1"/>
              <a:t>myotonic</a:t>
            </a:r>
            <a:r>
              <a:rPr lang="en-US" sz="1800" dirty="0"/>
              <a:t> convulsions), and respiratory arrest were recorded.</a:t>
            </a:r>
            <a:r>
              <a:rPr lang="en-US" altLang="en-US" sz="1800" noProof="1"/>
              <a:t> </a:t>
            </a:r>
          </a:p>
          <a:p>
            <a:pPr algn="just"/>
            <a:r>
              <a:rPr lang="en-US" altLang="en-US" sz="1800" u="sng" dirty="0"/>
              <a:t>ERK Activation </a:t>
            </a:r>
          </a:p>
          <a:p>
            <a:pPr algn="just"/>
            <a:r>
              <a:rPr lang="en-US" altLang="en-US" sz="1800" dirty="0"/>
              <a:t>The mice used in the behavior experiments were sacrificed and hippocampus was dissected and used for ERK1/2 total and pERK1/2 quantification using an ELISA (</a:t>
            </a:r>
            <a:r>
              <a:rPr lang="en-US" altLang="en-US" sz="1800" dirty="0" err="1"/>
              <a:t>Abcam</a:t>
            </a:r>
            <a:r>
              <a:rPr lang="en-US" altLang="en-US" sz="1800" dirty="0"/>
              <a:t>). Juvenile mice were sacrificed just following AGS and additional adult mice  were perfused, and then brains were sectioned and stained for </a:t>
            </a:r>
            <a:r>
              <a:rPr lang="en-US" altLang="en-US" sz="1800" dirty="0" err="1"/>
              <a:t>pERK</a:t>
            </a:r>
            <a:r>
              <a:rPr lang="en-US" altLang="en-US" sz="1800" dirty="0"/>
              <a:t> (Cell Signaling) using standard IHC methods. </a:t>
            </a:r>
          </a:p>
          <a:p>
            <a:pPr algn="just"/>
            <a:endParaRPr lang="en-US" sz="1800" dirty="0"/>
          </a:p>
        </p:txBody>
      </p:sp>
      <p:sp>
        <p:nvSpPr>
          <p:cNvPr id="1033" name="Text Box 9"/>
          <p:cNvSpPr txBox="1">
            <a:spLocks noChangeArrowheads="1"/>
          </p:cNvSpPr>
          <p:nvPr/>
        </p:nvSpPr>
        <p:spPr bwMode="auto">
          <a:xfrm>
            <a:off x="16276637" y="581169"/>
            <a:ext cx="27660600" cy="2258197"/>
          </a:xfrm>
          <a:prstGeom prst="rect">
            <a:avLst/>
          </a:prstGeom>
          <a:solidFill>
            <a:srgbClr val="B71234"/>
          </a:solidFill>
          <a:ln>
            <a:noFill/>
          </a:ln>
        </p:spPr>
        <p:txBody>
          <a:bodyPr wrap="square" lIns="480709" tIns="240355" rIns="480709" bIns="240355">
            <a:spAutoFit/>
          </a:bodyPr>
          <a:lstStyle>
            <a:lvl1pPr defTabSz="4806950">
              <a:defRPr sz="2400">
                <a:solidFill>
                  <a:schemeClr val="tx1"/>
                </a:solidFill>
                <a:latin typeface="Arial" charset="0"/>
                <a:ea typeface="ＭＳ Ｐゴシック" pitchFamily="4" charset="-128"/>
              </a:defRPr>
            </a:lvl1pPr>
            <a:lvl2pPr marL="3905250" indent="-1501775" defTabSz="4806950">
              <a:defRPr sz="2400">
                <a:solidFill>
                  <a:schemeClr val="tx1"/>
                </a:solidFill>
                <a:latin typeface="Arial" charset="0"/>
                <a:ea typeface="ＭＳ Ｐゴシック" pitchFamily="4" charset="-128"/>
              </a:defRPr>
            </a:lvl2pPr>
            <a:lvl3pPr marL="6008688" indent="-1201738" defTabSz="4806950">
              <a:defRPr sz="2400">
                <a:solidFill>
                  <a:schemeClr val="tx1"/>
                </a:solidFill>
                <a:latin typeface="Arial" charset="0"/>
                <a:ea typeface="ＭＳ Ｐゴシック" pitchFamily="4" charset="-128"/>
              </a:defRPr>
            </a:lvl3pPr>
            <a:lvl4pPr marL="8412163" indent="-1201738" defTabSz="4806950">
              <a:defRPr sz="2400">
                <a:solidFill>
                  <a:schemeClr val="tx1"/>
                </a:solidFill>
                <a:latin typeface="Arial" charset="0"/>
                <a:ea typeface="ＭＳ Ｐゴシック" pitchFamily="4" charset="-128"/>
              </a:defRPr>
            </a:lvl4pPr>
            <a:lvl5pPr marL="10815638" indent="-1201738" defTabSz="4806950">
              <a:defRPr sz="2400">
                <a:solidFill>
                  <a:schemeClr val="tx1"/>
                </a:solidFill>
                <a:latin typeface="Arial" charset="0"/>
                <a:ea typeface="ＭＳ Ｐゴシック" pitchFamily="4" charset="-128"/>
              </a:defRPr>
            </a:lvl5pPr>
            <a:lvl6pPr marL="11272838" indent="-1201738" defTabSz="4806950" eaLnBrk="0" fontAlgn="base" hangingPunct="0">
              <a:spcBef>
                <a:spcPct val="0"/>
              </a:spcBef>
              <a:spcAft>
                <a:spcPct val="0"/>
              </a:spcAft>
              <a:defRPr sz="2400">
                <a:solidFill>
                  <a:schemeClr val="tx1"/>
                </a:solidFill>
                <a:latin typeface="Arial" charset="0"/>
                <a:ea typeface="ＭＳ Ｐゴシック" pitchFamily="4" charset="-128"/>
              </a:defRPr>
            </a:lvl6pPr>
            <a:lvl7pPr marL="11730038" indent="-1201738" defTabSz="4806950" eaLnBrk="0" fontAlgn="base" hangingPunct="0">
              <a:spcBef>
                <a:spcPct val="0"/>
              </a:spcBef>
              <a:spcAft>
                <a:spcPct val="0"/>
              </a:spcAft>
              <a:defRPr sz="2400">
                <a:solidFill>
                  <a:schemeClr val="tx1"/>
                </a:solidFill>
                <a:latin typeface="Arial" charset="0"/>
                <a:ea typeface="ＭＳ Ｐゴシック" pitchFamily="4" charset="-128"/>
              </a:defRPr>
            </a:lvl7pPr>
            <a:lvl8pPr marL="12187238" indent="-1201738" defTabSz="4806950" eaLnBrk="0" fontAlgn="base" hangingPunct="0">
              <a:spcBef>
                <a:spcPct val="0"/>
              </a:spcBef>
              <a:spcAft>
                <a:spcPct val="0"/>
              </a:spcAft>
              <a:defRPr sz="2400">
                <a:solidFill>
                  <a:schemeClr val="tx1"/>
                </a:solidFill>
                <a:latin typeface="Arial" charset="0"/>
                <a:ea typeface="ＭＳ Ｐゴシック" pitchFamily="4" charset="-128"/>
              </a:defRPr>
            </a:lvl8pPr>
            <a:lvl9pPr marL="12644438" indent="-1201738" defTabSz="4806950" eaLnBrk="0" fontAlgn="base" hangingPunct="0">
              <a:spcBef>
                <a:spcPct val="0"/>
              </a:spcBef>
              <a:spcAft>
                <a:spcPct val="0"/>
              </a:spcAft>
              <a:defRPr sz="2400">
                <a:solidFill>
                  <a:schemeClr val="tx1"/>
                </a:solidFill>
                <a:latin typeface="Arial" charset="0"/>
                <a:ea typeface="ＭＳ Ｐゴシック" pitchFamily="4" charset="-128"/>
              </a:defRPr>
            </a:lvl9pPr>
          </a:lstStyle>
          <a:p>
            <a:pPr>
              <a:lnSpc>
                <a:spcPct val="80000"/>
              </a:lnSpc>
            </a:pPr>
            <a:r>
              <a:rPr lang="en-US" altLang="en-US" sz="7200" dirty="0" smtClean="0">
                <a:solidFill>
                  <a:schemeClr val="bg1"/>
                </a:solidFill>
              </a:rPr>
              <a:t>Reduced </a:t>
            </a:r>
            <a:r>
              <a:rPr lang="en-US" altLang="en-US" sz="7200" dirty="0" err="1" smtClean="0">
                <a:solidFill>
                  <a:schemeClr val="bg1"/>
                </a:solidFill>
              </a:rPr>
              <a:t>Audiogenic</a:t>
            </a:r>
            <a:r>
              <a:rPr lang="en-US" altLang="en-US" sz="7200" dirty="0" smtClean="0">
                <a:solidFill>
                  <a:schemeClr val="bg1"/>
                </a:solidFill>
              </a:rPr>
              <a:t> Seizure Susceptibility in a Mouse Model of Fragile X Syndrome via GABA(A) and ERK Modulation</a:t>
            </a:r>
            <a:endParaRPr lang="en-US" altLang="en-US" sz="7200" dirty="0">
              <a:solidFill>
                <a:schemeClr val="bg1"/>
              </a:solidFill>
            </a:endParaRPr>
          </a:p>
        </p:txBody>
      </p:sp>
      <p:sp>
        <p:nvSpPr>
          <p:cNvPr id="8211" name="Rectangle 2"/>
          <p:cNvSpPr>
            <a:spLocks noChangeArrowheads="1"/>
          </p:cNvSpPr>
          <p:nvPr/>
        </p:nvSpPr>
        <p:spPr bwMode="auto">
          <a:xfrm>
            <a:off x="10710862" y="5402361"/>
            <a:ext cx="25299494" cy="401933"/>
          </a:xfrm>
          <a:prstGeom prst="rect">
            <a:avLst/>
          </a:prstGeom>
          <a:noFill/>
          <a:ln>
            <a:noFill/>
          </a:ln>
          <a:extLst/>
        </p:spPr>
        <p:txBody>
          <a:bodyPr lIns="480709" tIns="240355" rIns="480709" bIns="240355" anchor="ctr"/>
          <a:lstStyle>
            <a:lvl1pPr defTabSz="4806950">
              <a:defRPr sz="3600" b="1">
                <a:solidFill>
                  <a:schemeClr val="tx1"/>
                </a:solidFill>
                <a:latin typeface="Arial" charset="0"/>
                <a:ea typeface="ＭＳ Ｐゴシック" pitchFamily="4" charset="-128"/>
              </a:defRPr>
            </a:lvl1pPr>
            <a:lvl2pPr defTabSz="4806950">
              <a:defRPr sz="3600" b="1">
                <a:solidFill>
                  <a:schemeClr val="tx1"/>
                </a:solidFill>
                <a:latin typeface="Arial" charset="0"/>
                <a:ea typeface="ＭＳ Ｐゴシック" pitchFamily="4" charset="-128"/>
              </a:defRPr>
            </a:lvl2pPr>
            <a:lvl3pPr defTabSz="4806950">
              <a:defRPr sz="3600" b="1">
                <a:solidFill>
                  <a:schemeClr val="tx1"/>
                </a:solidFill>
                <a:latin typeface="Arial" charset="0"/>
                <a:ea typeface="ＭＳ Ｐゴシック" pitchFamily="4" charset="-128"/>
              </a:defRPr>
            </a:lvl3pPr>
            <a:lvl4pPr defTabSz="4806950">
              <a:defRPr sz="3600" b="1">
                <a:solidFill>
                  <a:schemeClr val="tx1"/>
                </a:solidFill>
                <a:latin typeface="Arial" charset="0"/>
                <a:ea typeface="ＭＳ Ｐゴシック" pitchFamily="4" charset="-128"/>
              </a:defRPr>
            </a:lvl4pPr>
            <a:lvl5pPr defTabSz="4806950">
              <a:defRPr sz="3600" b="1">
                <a:solidFill>
                  <a:schemeClr val="tx1"/>
                </a:solidFill>
                <a:latin typeface="Arial" charset="0"/>
                <a:ea typeface="ＭＳ Ｐゴシック" pitchFamily="4" charset="-128"/>
              </a:defRPr>
            </a:lvl5pPr>
            <a:lvl6pPr marL="457200" defTabSz="4806950" eaLnBrk="0" fontAlgn="base" hangingPunct="0">
              <a:spcBef>
                <a:spcPct val="0"/>
              </a:spcBef>
              <a:spcAft>
                <a:spcPct val="0"/>
              </a:spcAft>
              <a:defRPr sz="3600" b="1">
                <a:solidFill>
                  <a:schemeClr val="tx1"/>
                </a:solidFill>
                <a:latin typeface="Arial" charset="0"/>
                <a:ea typeface="ＭＳ Ｐゴシック" pitchFamily="4" charset="-128"/>
              </a:defRPr>
            </a:lvl6pPr>
            <a:lvl7pPr marL="914400" defTabSz="4806950" eaLnBrk="0" fontAlgn="base" hangingPunct="0">
              <a:spcBef>
                <a:spcPct val="0"/>
              </a:spcBef>
              <a:spcAft>
                <a:spcPct val="0"/>
              </a:spcAft>
              <a:defRPr sz="3600" b="1">
                <a:solidFill>
                  <a:schemeClr val="tx1"/>
                </a:solidFill>
                <a:latin typeface="Arial" charset="0"/>
                <a:ea typeface="ＭＳ Ｐゴシック" pitchFamily="4" charset="-128"/>
              </a:defRPr>
            </a:lvl7pPr>
            <a:lvl8pPr marL="1371600" defTabSz="4806950" eaLnBrk="0" fontAlgn="base" hangingPunct="0">
              <a:spcBef>
                <a:spcPct val="0"/>
              </a:spcBef>
              <a:spcAft>
                <a:spcPct val="0"/>
              </a:spcAft>
              <a:defRPr sz="3600" b="1">
                <a:solidFill>
                  <a:schemeClr val="tx1"/>
                </a:solidFill>
                <a:latin typeface="Arial" charset="0"/>
                <a:ea typeface="ＭＳ Ｐゴシック" pitchFamily="4" charset="-128"/>
              </a:defRPr>
            </a:lvl8pPr>
            <a:lvl9pPr marL="1828800" defTabSz="4806950" eaLnBrk="0" fontAlgn="base" hangingPunct="0">
              <a:spcBef>
                <a:spcPct val="0"/>
              </a:spcBef>
              <a:spcAft>
                <a:spcPct val="0"/>
              </a:spcAft>
              <a:defRPr sz="3600" b="1">
                <a:solidFill>
                  <a:schemeClr val="tx1"/>
                </a:solidFill>
                <a:latin typeface="Arial" charset="0"/>
                <a:ea typeface="ＭＳ Ｐゴシック" pitchFamily="4" charset="-128"/>
              </a:defRPr>
            </a:lvl9pPr>
          </a:lstStyle>
          <a:p>
            <a:r>
              <a:rPr lang="en-US" altLang="en-US" dirty="0" smtClean="0">
                <a:solidFill>
                  <a:srgbClr val="AB0932"/>
                </a:solidFill>
              </a:rPr>
              <a:t>Results</a:t>
            </a:r>
          </a:p>
        </p:txBody>
      </p:sp>
      <p:sp>
        <p:nvSpPr>
          <p:cNvPr id="8213" name="Rectangle 21"/>
          <p:cNvSpPr>
            <a:spLocks noChangeArrowheads="1"/>
          </p:cNvSpPr>
          <p:nvPr/>
        </p:nvSpPr>
        <p:spPr bwMode="auto">
          <a:xfrm>
            <a:off x="21107400" y="25820473"/>
            <a:ext cx="9393238" cy="6572251"/>
          </a:xfrm>
          <a:prstGeom prst="rect">
            <a:avLst/>
          </a:prstGeom>
          <a:solidFill>
            <a:schemeClr val="bg1">
              <a:lumMod val="85000"/>
            </a:schemeClr>
          </a:solidFill>
          <a:ln w="9525">
            <a:solidFill>
              <a:schemeClr val="tx1"/>
            </a:solidFill>
            <a:miter lim="800000"/>
            <a:headEnd/>
            <a:tailEnd/>
          </a:ln>
          <a:effectLst/>
          <a:extLst/>
        </p:spPr>
        <p:txBody>
          <a:bodyPr wrap="none" anchor="ctr"/>
          <a:lstStyle/>
          <a:p>
            <a:endParaRPr lang="en-US"/>
          </a:p>
        </p:txBody>
      </p:sp>
      <p:sp>
        <p:nvSpPr>
          <p:cNvPr id="8214" name="Rectangle 2"/>
          <p:cNvSpPr>
            <a:spLocks noChangeArrowheads="1"/>
          </p:cNvSpPr>
          <p:nvPr/>
        </p:nvSpPr>
        <p:spPr bwMode="auto">
          <a:xfrm>
            <a:off x="21335416" y="26269330"/>
            <a:ext cx="7074579" cy="407988"/>
          </a:xfrm>
          <a:prstGeom prst="rect">
            <a:avLst/>
          </a:prstGeom>
          <a:noFill/>
          <a:ln>
            <a:noFill/>
          </a:ln>
          <a:extLst/>
        </p:spPr>
        <p:txBody>
          <a:bodyPr lIns="480709" tIns="240355" rIns="480709" bIns="240355" anchor="ctr"/>
          <a:lstStyle>
            <a:lvl1pPr defTabSz="4806950">
              <a:defRPr sz="3600" b="1">
                <a:solidFill>
                  <a:schemeClr val="tx1"/>
                </a:solidFill>
                <a:latin typeface="Arial" charset="0"/>
                <a:ea typeface="ＭＳ Ｐゴシック" pitchFamily="4" charset="-128"/>
              </a:defRPr>
            </a:lvl1pPr>
            <a:lvl2pPr defTabSz="4806950">
              <a:defRPr sz="3600" b="1">
                <a:solidFill>
                  <a:schemeClr val="tx1"/>
                </a:solidFill>
                <a:latin typeface="Arial" charset="0"/>
                <a:ea typeface="ＭＳ Ｐゴシック" pitchFamily="4" charset="-128"/>
              </a:defRPr>
            </a:lvl2pPr>
            <a:lvl3pPr defTabSz="4806950">
              <a:defRPr sz="3600" b="1">
                <a:solidFill>
                  <a:schemeClr val="tx1"/>
                </a:solidFill>
                <a:latin typeface="Arial" charset="0"/>
                <a:ea typeface="ＭＳ Ｐゴシック" pitchFamily="4" charset="-128"/>
              </a:defRPr>
            </a:lvl3pPr>
            <a:lvl4pPr defTabSz="4806950">
              <a:defRPr sz="3600" b="1">
                <a:solidFill>
                  <a:schemeClr val="tx1"/>
                </a:solidFill>
                <a:latin typeface="Arial" charset="0"/>
                <a:ea typeface="ＭＳ Ｐゴシック" pitchFamily="4" charset="-128"/>
              </a:defRPr>
            </a:lvl4pPr>
            <a:lvl5pPr defTabSz="4806950">
              <a:defRPr sz="3600" b="1">
                <a:solidFill>
                  <a:schemeClr val="tx1"/>
                </a:solidFill>
                <a:latin typeface="Arial" charset="0"/>
                <a:ea typeface="ＭＳ Ｐゴシック" pitchFamily="4" charset="-128"/>
              </a:defRPr>
            </a:lvl5pPr>
            <a:lvl6pPr marL="457200" defTabSz="4806950" eaLnBrk="0" fontAlgn="base" hangingPunct="0">
              <a:spcBef>
                <a:spcPct val="0"/>
              </a:spcBef>
              <a:spcAft>
                <a:spcPct val="0"/>
              </a:spcAft>
              <a:defRPr sz="3600" b="1">
                <a:solidFill>
                  <a:schemeClr val="tx1"/>
                </a:solidFill>
                <a:latin typeface="Arial" charset="0"/>
                <a:ea typeface="ＭＳ Ｐゴシック" pitchFamily="4" charset="-128"/>
              </a:defRPr>
            </a:lvl6pPr>
            <a:lvl7pPr marL="914400" defTabSz="4806950" eaLnBrk="0" fontAlgn="base" hangingPunct="0">
              <a:spcBef>
                <a:spcPct val="0"/>
              </a:spcBef>
              <a:spcAft>
                <a:spcPct val="0"/>
              </a:spcAft>
              <a:defRPr sz="3600" b="1">
                <a:solidFill>
                  <a:schemeClr val="tx1"/>
                </a:solidFill>
                <a:latin typeface="Arial" charset="0"/>
                <a:ea typeface="ＭＳ Ｐゴシック" pitchFamily="4" charset="-128"/>
              </a:defRPr>
            </a:lvl7pPr>
            <a:lvl8pPr marL="1371600" defTabSz="4806950" eaLnBrk="0" fontAlgn="base" hangingPunct="0">
              <a:spcBef>
                <a:spcPct val="0"/>
              </a:spcBef>
              <a:spcAft>
                <a:spcPct val="0"/>
              </a:spcAft>
              <a:defRPr sz="3600" b="1">
                <a:solidFill>
                  <a:schemeClr val="tx1"/>
                </a:solidFill>
                <a:latin typeface="Arial" charset="0"/>
                <a:ea typeface="ＭＳ Ｐゴシック" pitchFamily="4" charset="-128"/>
              </a:defRPr>
            </a:lvl8pPr>
            <a:lvl9pPr marL="1828800" defTabSz="4806950" eaLnBrk="0" fontAlgn="base" hangingPunct="0">
              <a:spcBef>
                <a:spcPct val="0"/>
              </a:spcBef>
              <a:spcAft>
                <a:spcPct val="0"/>
              </a:spcAft>
              <a:defRPr sz="3600" b="1">
                <a:solidFill>
                  <a:schemeClr val="tx1"/>
                </a:solidFill>
                <a:latin typeface="Arial" charset="0"/>
                <a:ea typeface="ＭＳ Ｐゴシック" pitchFamily="4" charset="-128"/>
              </a:defRPr>
            </a:lvl9pPr>
          </a:lstStyle>
          <a:p>
            <a:r>
              <a:rPr lang="en-US" altLang="en-US" dirty="0" smtClean="0">
                <a:solidFill>
                  <a:srgbClr val="AB0932"/>
                </a:solidFill>
              </a:rPr>
              <a:t>Conclusion</a:t>
            </a:r>
            <a:endParaRPr lang="en-US" altLang="en-US" dirty="0">
              <a:solidFill>
                <a:srgbClr val="AB0932"/>
              </a:solidFill>
            </a:endParaRPr>
          </a:p>
        </p:txBody>
      </p:sp>
      <p:sp>
        <p:nvSpPr>
          <p:cNvPr id="8215" name="Rectangle 23"/>
          <p:cNvSpPr>
            <a:spLocks noChangeArrowheads="1"/>
          </p:cNvSpPr>
          <p:nvPr/>
        </p:nvSpPr>
        <p:spPr bwMode="auto">
          <a:xfrm>
            <a:off x="30784800" y="25820474"/>
            <a:ext cx="12626709" cy="4659526"/>
          </a:xfrm>
          <a:prstGeom prst="rect">
            <a:avLst/>
          </a:prstGeom>
          <a:solidFill>
            <a:schemeClr val="bg1">
              <a:lumMod val="85000"/>
            </a:schemeClr>
          </a:solidFill>
          <a:ln w="9525">
            <a:solidFill>
              <a:schemeClr val="tx1"/>
            </a:solidFill>
            <a:miter lim="800000"/>
            <a:headEnd/>
            <a:tailEnd/>
          </a:ln>
          <a:effectLst/>
          <a:extLst/>
        </p:spPr>
        <p:txBody>
          <a:bodyPr wrap="none" anchor="ctr"/>
          <a:lstStyle/>
          <a:p>
            <a:endParaRPr lang="en-US"/>
          </a:p>
        </p:txBody>
      </p:sp>
      <p:sp>
        <p:nvSpPr>
          <p:cNvPr id="8219" name="Rectangle 3"/>
          <p:cNvSpPr>
            <a:spLocks noChangeArrowheads="1"/>
          </p:cNvSpPr>
          <p:nvPr/>
        </p:nvSpPr>
        <p:spPr bwMode="auto">
          <a:xfrm>
            <a:off x="21335416" y="26704627"/>
            <a:ext cx="8936622" cy="5173962"/>
          </a:xfrm>
          <a:prstGeom prst="rect">
            <a:avLst/>
          </a:prstGeom>
          <a:noFill/>
          <a:ln>
            <a:noFill/>
          </a:ln>
          <a:extLst/>
        </p:spPr>
        <p:txBody>
          <a:bodyPr lIns="480709" tIns="240355" rIns="480709" bIns="240355"/>
          <a:lstStyle>
            <a:lvl1pPr defTabSz="4806950">
              <a:spcBef>
                <a:spcPct val="20000"/>
              </a:spcBef>
              <a:defRPr sz="2400">
                <a:solidFill>
                  <a:schemeClr val="tx1"/>
                </a:solidFill>
                <a:latin typeface="Arial" charset="0"/>
                <a:ea typeface="ＭＳ Ｐゴシック" pitchFamily="4" charset="-128"/>
              </a:defRPr>
            </a:lvl1pPr>
            <a:lvl2pPr marL="3905250" indent="-1501775" defTabSz="4806950">
              <a:spcBef>
                <a:spcPct val="20000"/>
              </a:spcBef>
              <a:defRPr sz="2400">
                <a:solidFill>
                  <a:schemeClr val="tx1"/>
                </a:solidFill>
                <a:latin typeface="Arial" charset="0"/>
                <a:ea typeface="ＭＳ Ｐゴシック" pitchFamily="4" charset="-128"/>
              </a:defRPr>
            </a:lvl2pPr>
            <a:lvl3pPr marL="6008688" indent="-1201738" defTabSz="4806950">
              <a:spcBef>
                <a:spcPct val="20000"/>
              </a:spcBef>
              <a:defRPr sz="2400">
                <a:solidFill>
                  <a:schemeClr val="tx1"/>
                </a:solidFill>
                <a:latin typeface="Arial" charset="0"/>
                <a:ea typeface="ＭＳ Ｐゴシック" pitchFamily="4" charset="-128"/>
              </a:defRPr>
            </a:lvl3pPr>
            <a:lvl4pPr marL="8412163" indent="-1201738" defTabSz="4806950">
              <a:spcBef>
                <a:spcPct val="20000"/>
              </a:spcBef>
              <a:defRPr sz="2400">
                <a:solidFill>
                  <a:schemeClr val="tx1"/>
                </a:solidFill>
                <a:latin typeface="Arial" charset="0"/>
                <a:ea typeface="ＭＳ Ｐゴシック" pitchFamily="4" charset="-128"/>
              </a:defRPr>
            </a:lvl4pPr>
            <a:lvl5pPr marL="10815638" indent="-1201738" defTabSz="4806950">
              <a:spcBef>
                <a:spcPct val="20000"/>
              </a:spcBef>
              <a:defRPr sz="2400">
                <a:solidFill>
                  <a:schemeClr val="tx1"/>
                </a:solidFill>
                <a:latin typeface="Arial" charset="0"/>
                <a:ea typeface="ＭＳ Ｐゴシック" pitchFamily="4" charset="-128"/>
              </a:defRPr>
            </a:lvl5pPr>
            <a:lvl6pPr marL="112728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6pPr>
            <a:lvl7pPr marL="117300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7pPr>
            <a:lvl8pPr marL="121872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8pPr>
            <a:lvl9pPr marL="126444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9pPr>
          </a:lstStyle>
          <a:p>
            <a:pPr marL="457200" indent="-457200">
              <a:buFont typeface="Arial" panose="020B0604020202020204" pitchFamily="34" charset="0"/>
              <a:buChar char="•"/>
            </a:pPr>
            <a:endParaRPr lang="en-US" altLang="en-US" sz="2600" dirty="0"/>
          </a:p>
        </p:txBody>
      </p:sp>
      <p:sp>
        <p:nvSpPr>
          <p:cNvPr id="8224" name="Rectangle 3"/>
          <p:cNvSpPr>
            <a:spLocks noChangeArrowheads="1"/>
          </p:cNvSpPr>
          <p:nvPr/>
        </p:nvSpPr>
        <p:spPr bwMode="auto">
          <a:xfrm>
            <a:off x="31089601" y="26694023"/>
            <a:ext cx="12104354" cy="3701876"/>
          </a:xfrm>
          <a:prstGeom prst="rect">
            <a:avLst/>
          </a:prstGeom>
          <a:noFill/>
          <a:ln>
            <a:noFill/>
          </a:ln>
          <a:extLst/>
        </p:spPr>
        <p:txBody>
          <a:bodyPr lIns="480709" tIns="240355" rIns="480709" bIns="240355"/>
          <a:lstStyle>
            <a:lvl1pPr defTabSz="4806950">
              <a:spcBef>
                <a:spcPct val="20000"/>
              </a:spcBef>
              <a:defRPr sz="2400">
                <a:solidFill>
                  <a:schemeClr val="tx1"/>
                </a:solidFill>
                <a:latin typeface="Arial" charset="0"/>
                <a:ea typeface="ＭＳ Ｐゴシック" pitchFamily="4" charset="-128"/>
              </a:defRPr>
            </a:lvl1pPr>
            <a:lvl2pPr marL="3905250" indent="-1501775" defTabSz="4806950">
              <a:spcBef>
                <a:spcPct val="20000"/>
              </a:spcBef>
              <a:defRPr sz="2400">
                <a:solidFill>
                  <a:schemeClr val="tx1"/>
                </a:solidFill>
                <a:latin typeface="Arial" charset="0"/>
                <a:ea typeface="ＭＳ Ｐゴシック" pitchFamily="4" charset="-128"/>
              </a:defRPr>
            </a:lvl2pPr>
            <a:lvl3pPr marL="6008688" indent="-1201738" defTabSz="4806950">
              <a:spcBef>
                <a:spcPct val="20000"/>
              </a:spcBef>
              <a:defRPr sz="2400">
                <a:solidFill>
                  <a:schemeClr val="tx1"/>
                </a:solidFill>
                <a:latin typeface="Arial" charset="0"/>
                <a:ea typeface="ＭＳ Ｐゴシック" pitchFamily="4" charset="-128"/>
              </a:defRPr>
            </a:lvl3pPr>
            <a:lvl4pPr marL="8412163" indent="-1201738" defTabSz="4806950">
              <a:spcBef>
                <a:spcPct val="20000"/>
              </a:spcBef>
              <a:defRPr sz="2400">
                <a:solidFill>
                  <a:schemeClr val="tx1"/>
                </a:solidFill>
                <a:latin typeface="Arial" charset="0"/>
                <a:ea typeface="ＭＳ Ｐゴシック" pitchFamily="4" charset="-128"/>
              </a:defRPr>
            </a:lvl4pPr>
            <a:lvl5pPr marL="10815638" indent="-1201738" defTabSz="4806950">
              <a:spcBef>
                <a:spcPct val="20000"/>
              </a:spcBef>
              <a:defRPr sz="2400">
                <a:solidFill>
                  <a:schemeClr val="tx1"/>
                </a:solidFill>
                <a:latin typeface="Arial" charset="0"/>
                <a:ea typeface="ＭＳ Ｐゴシック" pitchFamily="4" charset="-128"/>
              </a:defRPr>
            </a:lvl5pPr>
            <a:lvl6pPr marL="112728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6pPr>
            <a:lvl7pPr marL="117300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7pPr>
            <a:lvl8pPr marL="121872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8pPr>
            <a:lvl9pPr marL="126444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9pPr>
          </a:lstStyle>
          <a:p>
            <a:pPr marL="457200" marR="0" indent="-457200" algn="just">
              <a:lnSpc>
                <a:spcPct val="107000"/>
              </a:lnSpc>
              <a:spcBef>
                <a:spcPts val="0"/>
              </a:spcBef>
              <a:spcAft>
                <a:spcPts val="800"/>
              </a:spcAft>
            </a:pPr>
            <a:r>
              <a:rPr lang="en-US" sz="1800" dirty="0">
                <a:ea typeface="Calibri" panose="020F0502020204030204" pitchFamily="34" charset="0"/>
                <a:cs typeface="Times New Roman" panose="02020603050405020304" pitchFamily="18" charset="0"/>
              </a:rPr>
              <a:t>[</a:t>
            </a:r>
            <a:r>
              <a:rPr lang="en-US" sz="1800" dirty="0">
                <a:latin typeface="Arial" panose="020B0604020202020204" pitchFamily="34" charset="0"/>
                <a:ea typeface="Calibri" panose="020F0502020204030204" pitchFamily="34" charset="0"/>
                <a:cs typeface="Arial" panose="020B0604020202020204" pitchFamily="34" charset="0"/>
              </a:rPr>
              <a:t>1] </a:t>
            </a:r>
            <a:r>
              <a:rPr lang="en-US" sz="1800" dirty="0" err="1">
                <a:latin typeface="Arial" panose="020B0604020202020204" pitchFamily="34" charset="0"/>
                <a:ea typeface="Calibri" panose="020F0502020204030204" pitchFamily="34" charset="0"/>
                <a:cs typeface="Arial" panose="020B0604020202020204" pitchFamily="34" charset="0"/>
              </a:rPr>
              <a:t>Busquets</a:t>
            </a:r>
            <a:r>
              <a:rPr lang="en-US" sz="1800" dirty="0">
                <a:latin typeface="Arial" panose="020B0604020202020204" pitchFamily="34" charset="0"/>
                <a:ea typeface="Calibri" panose="020F0502020204030204" pitchFamily="34" charset="0"/>
                <a:cs typeface="Arial" panose="020B0604020202020204" pitchFamily="34" charset="0"/>
              </a:rPr>
              <a:t>-Garcia A, Maldonado R, </a:t>
            </a:r>
            <a:r>
              <a:rPr lang="en-US" sz="1800" dirty="0" err="1">
                <a:latin typeface="Arial" panose="020B0604020202020204" pitchFamily="34" charset="0"/>
                <a:ea typeface="Calibri" panose="020F0502020204030204" pitchFamily="34" charset="0"/>
                <a:cs typeface="Arial" panose="020B0604020202020204" pitchFamily="34" charset="0"/>
              </a:rPr>
              <a:t>Ozaita</a:t>
            </a:r>
            <a:r>
              <a:rPr lang="en-US" sz="1800" dirty="0">
                <a:latin typeface="Arial" panose="020B0604020202020204" pitchFamily="34" charset="0"/>
                <a:ea typeface="Calibri" panose="020F0502020204030204" pitchFamily="34" charset="0"/>
                <a:cs typeface="Arial" panose="020B0604020202020204" pitchFamily="34" charset="0"/>
              </a:rPr>
              <a:t>.  </a:t>
            </a:r>
            <a:r>
              <a:rPr lang="en-US" sz="1800" i="1" dirty="0">
                <a:latin typeface="Arial" panose="020B0604020202020204" pitchFamily="34" charset="0"/>
                <a:ea typeface="Calibri" panose="020F0502020204030204" pitchFamily="34" charset="0"/>
                <a:cs typeface="Arial" panose="020B0604020202020204" pitchFamily="34" charset="0"/>
              </a:rPr>
              <a:t>New insights into the molecular pathophysiology of fragile X syndrome and therapeutic perspectives from the animal model.</a:t>
            </a:r>
            <a:r>
              <a:rPr lang="en-US" sz="1800" dirty="0">
                <a:latin typeface="Arial" panose="020B0604020202020204" pitchFamily="34" charset="0"/>
                <a:ea typeface="Calibri" panose="020F0502020204030204" pitchFamily="34" charset="0"/>
                <a:cs typeface="Arial" panose="020B0604020202020204" pitchFamily="34" charset="0"/>
              </a:rPr>
              <a:t> Int’l J </a:t>
            </a:r>
            <a:r>
              <a:rPr lang="en-US" sz="1800" dirty="0" err="1">
                <a:latin typeface="Arial" panose="020B0604020202020204" pitchFamily="34" charset="0"/>
                <a:ea typeface="Calibri" panose="020F0502020204030204" pitchFamily="34" charset="0"/>
                <a:cs typeface="Arial" panose="020B0604020202020204" pitchFamily="34" charset="0"/>
              </a:rPr>
              <a:t>BioCel</a:t>
            </a:r>
            <a:r>
              <a:rPr lang="en-US" sz="1800" dirty="0">
                <a:latin typeface="Arial" panose="020B0604020202020204" pitchFamily="34" charset="0"/>
                <a:ea typeface="Calibri" panose="020F0502020204030204" pitchFamily="34" charset="0"/>
                <a:cs typeface="Arial" panose="020B0604020202020204" pitchFamily="34" charset="0"/>
              </a:rPr>
              <a:t> 2014; 53, 121-126.</a:t>
            </a:r>
          </a:p>
          <a:p>
            <a:pPr marL="457200" marR="0" indent="-457200" algn="just">
              <a:lnSpc>
                <a:spcPct val="107000"/>
              </a:lnSpc>
              <a:spcBef>
                <a:spcPts val="0"/>
              </a:spcBef>
              <a:spcAft>
                <a:spcPts val="800"/>
              </a:spcAft>
            </a:pPr>
            <a:r>
              <a:rPr lang="en-US" sz="1800" dirty="0">
                <a:latin typeface="Arial" panose="020B0604020202020204" pitchFamily="34" charset="0"/>
                <a:ea typeface="Calibri" panose="020F0502020204030204" pitchFamily="34" charset="0"/>
                <a:cs typeface="Arial" panose="020B0604020202020204" pitchFamily="34" charset="0"/>
              </a:rPr>
              <a:t>[2] </a:t>
            </a:r>
            <a:r>
              <a:rPr lang="en-US" sz="1800" dirty="0" err="1">
                <a:latin typeface="Arial" panose="020B0604020202020204" pitchFamily="34" charset="0"/>
                <a:ea typeface="Calibri" panose="020F0502020204030204" pitchFamily="34" charset="0"/>
                <a:cs typeface="Arial" panose="020B0604020202020204" pitchFamily="34" charset="0"/>
              </a:rPr>
              <a:t>Bardoni</a:t>
            </a:r>
            <a:r>
              <a:rPr lang="en-US" sz="1800" dirty="0">
                <a:latin typeface="Arial" panose="020B0604020202020204" pitchFamily="34" charset="0"/>
                <a:ea typeface="Calibri" panose="020F0502020204030204" pitchFamily="34" charset="0"/>
                <a:cs typeface="Arial" panose="020B0604020202020204" pitchFamily="34" charset="0"/>
              </a:rPr>
              <a:t> B, </a:t>
            </a:r>
            <a:r>
              <a:rPr lang="en-US" sz="1800" dirty="0" err="1">
                <a:latin typeface="Arial" panose="020B0604020202020204" pitchFamily="34" charset="0"/>
                <a:ea typeface="Calibri" panose="020F0502020204030204" pitchFamily="34" charset="0"/>
                <a:cs typeface="Arial" panose="020B0604020202020204" pitchFamily="34" charset="0"/>
              </a:rPr>
              <a:t>Davidovic</a:t>
            </a:r>
            <a:r>
              <a:rPr lang="en-US" sz="1800" dirty="0">
                <a:latin typeface="Arial" panose="020B0604020202020204" pitchFamily="34" charset="0"/>
                <a:ea typeface="Calibri" panose="020F0502020204030204" pitchFamily="34" charset="0"/>
                <a:cs typeface="Arial" panose="020B0604020202020204" pitchFamily="34" charset="0"/>
              </a:rPr>
              <a:t> L, </a:t>
            </a:r>
            <a:r>
              <a:rPr lang="en-US" sz="1800" dirty="0" err="1">
                <a:latin typeface="Arial" panose="020B0604020202020204" pitchFamily="34" charset="0"/>
                <a:ea typeface="Calibri" panose="020F0502020204030204" pitchFamily="34" charset="0"/>
                <a:cs typeface="Arial" panose="020B0604020202020204" pitchFamily="34" charset="0"/>
              </a:rPr>
              <a:t>Bensaid</a:t>
            </a:r>
            <a:r>
              <a:rPr lang="en-US" sz="1800" dirty="0">
                <a:latin typeface="Arial" panose="020B0604020202020204" pitchFamily="34" charset="0"/>
                <a:ea typeface="Calibri" panose="020F0502020204030204" pitchFamily="34" charset="0"/>
                <a:cs typeface="Arial" panose="020B0604020202020204" pitchFamily="34" charset="0"/>
              </a:rPr>
              <a:t> M, </a:t>
            </a:r>
            <a:r>
              <a:rPr lang="en-US" sz="1800" dirty="0" err="1">
                <a:latin typeface="Arial" panose="020B0604020202020204" pitchFamily="34" charset="0"/>
                <a:ea typeface="Calibri" panose="020F0502020204030204" pitchFamily="34" charset="0"/>
                <a:cs typeface="Arial" panose="020B0604020202020204" pitchFamily="34" charset="0"/>
              </a:rPr>
              <a:t>Khandjian</a:t>
            </a:r>
            <a:r>
              <a:rPr lang="en-US" sz="1800" dirty="0">
                <a:latin typeface="Arial" panose="020B0604020202020204" pitchFamily="34" charset="0"/>
                <a:ea typeface="Calibri" panose="020F0502020204030204" pitchFamily="34" charset="0"/>
                <a:cs typeface="Arial" panose="020B0604020202020204" pitchFamily="34" charset="0"/>
              </a:rPr>
              <a:t> EW. </a:t>
            </a:r>
            <a:r>
              <a:rPr lang="en-US" sz="1800" i="1" dirty="0">
                <a:latin typeface="Arial" panose="020B0604020202020204" pitchFamily="34" charset="0"/>
                <a:ea typeface="Calibri" panose="020F0502020204030204" pitchFamily="34" charset="0"/>
                <a:cs typeface="Arial" panose="020B0604020202020204" pitchFamily="34" charset="0"/>
              </a:rPr>
              <a:t>The fragile X syndrome: exploring its molecular basis and seeking a treatment.</a:t>
            </a:r>
            <a:r>
              <a:rPr lang="en-US" sz="1800" dirty="0">
                <a:latin typeface="Arial" panose="020B0604020202020204" pitchFamily="34" charset="0"/>
                <a:ea typeface="Calibri" panose="020F0502020204030204" pitchFamily="34" charset="0"/>
                <a:cs typeface="Arial" panose="020B0604020202020204" pitchFamily="34" charset="0"/>
              </a:rPr>
              <a:t> Expert Reviews in Molecular Medicine 2006, 8, 1-16</a:t>
            </a:r>
            <a:r>
              <a:rPr lang="en-US" sz="1800" dirty="0" smtClean="0">
                <a:latin typeface="Arial" panose="020B0604020202020204" pitchFamily="34" charset="0"/>
                <a:ea typeface="Calibri" panose="020F0502020204030204" pitchFamily="34" charset="0"/>
                <a:cs typeface="Arial" panose="020B0604020202020204" pitchFamily="34" charset="0"/>
              </a:rPr>
              <a:t>.</a:t>
            </a:r>
          </a:p>
          <a:p>
            <a:pPr marL="457200" indent="-457200" algn="just">
              <a:lnSpc>
                <a:spcPct val="107000"/>
              </a:lnSpc>
              <a:spcBef>
                <a:spcPts val="0"/>
              </a:spcBef>
              <a:spcAft>
                <a:spcPts val="800"/>
              </a:spcAft>
            </a:pPr>
            <a:r>
              <a:rPr lang="en-US" sz="1800" dirty="0" smtClean="0">
                <a:latin typeface="Arial" panose="020B0604020202020204" pitchFamily="34" charset="0"/>
                <a:ea typeface="Calibri" panose="020F0502020204030204" pitchFamily="34" charset="0"/>
                <a:cs typeface="Arial" panose="020B0604020202020204" pitchFamily="34" charset="0"/>
              </a:rPr>
              <a:t>[3] </a:t>
            </a:r>
            <a:r>
              <a:rPr lang="en-US" sz="1800" dirty="0" err="1"/>
              <a:t>Stromgaard</a:t>
            </a:r>
            <a:r>
              <a:rPr lang="en-US" sz="1800" dirty="0"/>
              <a:t>, K., </a:t>
            </a:r>
            <a:r>
              <a:rPr lang="en-US" sz="1800" dirty="0" err="1"/>
              <a:t>Krogsgaard</a:t>
            </a:r>
            <a:r>
              <a:rPr lang="en-US" sz="1800" dirty="0"/>
              <a:t>-Larsen, P., &amp; Madsen, U. (2009). </a:t>
            </a:r>
            <a:r>
              <a:rPr lang="en-US" sz="1800" i="1" dirty="0"/>
              <a:t>Textbook of Drug Design and Discovery, Fourth Edition </a:t>
            </a:r>
            <a:r>
              <a:rPr lang="en-US" sz="1800" i="1" dirty="0" smtClean="0"/>
              <a:t>.</a:t>
            </a:r>
          </a:p>
          <a:p>
            <a:pPr marL="457200" indent="-457200" algn="just">
              <a:lnSpc>
                <a:spcPct val="107000"/>
              </a:lnSpc>
              <a:spcBef>
                <a:spcPts val="0"/>
              </a:spcBef>
              <a:spcAft>
                <a:spcPts val="800"/>
              </a:spcAft>
            </a:pPr>
            <a:r>
              <a:rPr lang="en-US" sz="1800" dirty="0" smtClean="0"/>
              <a:t>[4] </a:t>
            </a:r>
            <a:r>
              <a:rPr lang="en-US" sz="1800" dirty="0" err="1"/>
              <a:t>D'Hulst</a:t>
            </a:r>
            <a:r>
              <a:rPr lang="en-US" sz="1800" dirty="0"/>
              <a:t>, C., De </a:t>
            </a:r>
            <a:r>
              <a:rPr lang="en-US" sz="1800" dirty="0" err="1"/>
              <a:t>Geest</a:t>
            </a:r>
            <a:r>
              <a:rPr lang="en-US" sz="1800" dirty="0"/>
              <a:t>, N., Reeve, S., Van Dam, D., De </a:t>
            </a:r>
            <a:r>
              <a:rPr lang="en-US" sz="1800" dirty="0" err="1"/>
              <a:t>Deyn</a:t>
            </a:r>
            <a:r>
              <a:rPr lang="en-US" sz="1800" dirty="0"/>
              <a:t>, P., Hassan, B., et al. (2006). Decreased expression of the GABAA receptor in fragile X syndrome. </a:t>
            </a:r>
            <a:r>
              <a:rPr lang="en-US" sz="1800" i="1" dirty="0"/>
              <a:t>Brain Research</a:t>
            </a:r>
            <a:r>
              <a:rPr lang="en-US" sz="1800" dirty="0"/>
              <a:t>, 238-245</a:t>
            </a:r>
            <a:r>
              <a:rPr lang="en-US" sz="1800" dirty="0" smtClean="0"/>
              <a:t>.</a:t>
            </a:r>
          </a:p>
          <a:p>
            <a:pPr marL="457200" indent="-457200" algn="just">
              <a:lnSpc>
                <a:spcPct val="107000"/>
              </a:lnSpc>
              <a:spcBef>
                <a:spcPts val="0"/>
              </a:spcBef>
              <a:spcAft>
                <a:spcPts val="800"/>
              </a:spcAft>
            </a:pPr>
            <a:r>
              <a:rPr lang="en-US" sz="1800" dirty="0" smtClean="0"/>
              <a:t>[5] </a:t>
            </a:r>
            <a:r>
              <a:rPr lang="en-US" sz="1800" dirty="0" err="1"/>
              <a:t>Farrant</a:t>
            </a:r>
            <a:r>
              <a:rPr lang="en-US" sz="1800" dirty="0"/>
              <a:t>, M., &amp; Zoltan, N. (2005). Variations on an inhibitory theme: phasic and tonic activation of GABAA receptors. </a:t>
            </a:r>
            <a:r>
              <a:rPr lang="en-US" sz="1800" i="1" dirty="0"/>
              <a:t>Nature Reviews Neuroscience</a:t>
            </a:r>
            <a:r>
              <a:rPr lang="en-US" sz="1800" dirty="0"/>
              <a:t>, </a:t>
            </a:r>
            <a:r>
              <a:rPr lang="en-US" sz="1800" dirty="0" smtClean="0"/>
              <a:t>215-229</a:t>
            </a:r>
            <a:endParaRPr lang="en-US" sz="1800" dirty="0"/>
          </a:p>
          <a:p>
            <a:pPr marL="457200" indent="-457200" algn="just">
              <a:lnSpc>
                <a:spcPct val="107000"/>
              </a:lnSpc>
              <a:spcBef>
                <a:spcPts val="0"/>
              </a:spcBef>
              <a:spcAft>
                <a:spcPts val="800"/>
              </a:spcAft>
            </a:pPr>
            <a:endParaRPr lang="en-US" sz="1800" dirty="0"/>
          </a:p>
          <a:p>
            <a:pPr marL="457200" marR="0" indent="-457200" algn="just">
              <a:lnSpc>
                <a:spcPct val="107000"/>
              </a:lnSpc>
              <a:spcBef>
                <a:spcPts val="0"/>
              </a:spcBef>
              <a:spcAft>
                <a:spcPts val="800"/>
              </a:spcAft>
            </a:pPr>
            <a:endParaRPr lang="en-US" sz="1800" dirty="0">
              <a:latin typeface="Arial" panose="020B0604020202020204" pitchFamily="34" charset="0"/>
              <a:ea typeface="Calibri" panose="020F0502020204030204" pitchFamily="34" charset="0"/>
              <a:cs typeface="Arial" panose="020B0604020202020204" pitchFamily="34" charset="0"/>
            </a:endParaRPr>
          </a:p>
        </p:txBody>
      </p:sp>
      <p:sp>
        <p:nvSpPr>
          <p:cNvPr id="35" name="Rectangle 33"/>
          <p:cNvSpPr>
            <a:spLocks noChangeArrowheads="1"/>
          </p:cNvSpPr>
          <p:nvPr/>
        </p:nvSpPr>
        <p:spPr bwMode="auto">
          <a:xfrm>
            <a:off x="16725900" y="2715397"/>
            <a:ext cx="268922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4000" dirty="0">
                <a:solidFill>
                  <a:schemeClr val="bg1"/>
                </a:solidFill>
                <a:latin typeface="Arial" panose="020B0604020202020204" pitchFamily="34" charset="0"/>
                <a:cs typeface="Arial" panose="020B0604020202020204" pitchFamily="34" charset="0"/>
              </a:rPr>
              <a:t>Mohamed H. </a:t>
            </a:r>
            <a:r>
              <a:rPr lang="en-US" sz="4000" dirty="0" err="1">
                <a:solidFill>
                  <a:schemeClr val="bg1"/>
                </a:solidFill>
                <a:latin typeface="Arial" panose="020B0604020202020204" pitchFamily="34" charset="0"/>
                <a:cs typeface="Arial" panose="020B0604020202020204" pitchFamily="34" charset="0"/>
              </a:rPr>
              <a:t>Elzarka</a:t>
            </a:r>
            <a:r>
              <a:rPr lang="en-US" sz="4000" dirty="0">
                <a:solidFill>
                  <a:schemeClr val="bg1"/>
                </a:solidFill>
                <a:latin typeface="Arial" panose="020B0604020202020204" pitchFamily="34" charset="0"/>
                <a:cs typeface="Arial" panose="020B0604020202020204" pitchFamily="34" charset="0"/>
              </a:rPr>
              <a:t>, Amy A. Ashworth, Matthew H. Davenport, Melinda </a:t>
            </a:r>
            <a:r>
              <a:rPr lang="en-US" sz="4000" dirty="0" err="1">
                <a:solidFill>
                  <a:schemeClr val="bg1"/>
                </a:solidFill>
                <a:latin typeface="Arial" panose="020B0604020202020204" pitchFamily="34" charset="0"/>
                <a:cs typeface="Arial" panose="020B0604020202020204" pitchFamily="34" charset="0"/>
              </a:rPr>
              <a:t>Stegman</a:t>
            </a:r>
            <a:r>
              <a:rPr lang="en-US" sz="4000" dirty="0">
                <a:solidFill>
                  <a:schemeClr val="bg1"/>
                </a:solidFill>
                <a:latin typeface="Arial" panose="020B0604020202020204" pitchFamily="34" charset="0"/>
                <a:cs typeface="Arial" panose="020B0604020202020204" pitchFamily="34" charset="0"/>
              </a:rPr>
              <a:t>, Craig A. Erickson, Tori L. Schaefer</a:t>
            </a:r>
          </a:p>
          <a:p>
            <a:pPr>
              <a:defRPr/>
            </a:pPr>
            <a:r>
              <a:rPr lang="en-US" sz="3200" dirty="0">
                <a:solidFill>
                  <a:schemeClr val="bg1"/>
                </a:solidFill>
                <a:latin typeface="Arial" panose="020B0604020202020204" pitchFamily="34" charset="0"/>
                <a:cs typeface="Arial" panose="020B0604020202020204" pitchFamily="34" charset="0"/>
              </a:rPr>
              <a:t>Cincinnati Children’s Research Foundation, Cincinnati, OH 45229 </a:t>
            </a:r>
            <a:r>
              <a:rPr lang="en-US" sz="3200" dirty="0" smtClean="0">
                <a:solidFill>
                  <a:schemeClr val="bg1"/>
                </a:solidFill>
                <a:latin typeface="Arial" panose="020B0604020202020204" pitchFamily="34" charset="0"/>
                <a:cs typeface="Arial" panose="020B0604020202020204" pitchFamily="34" charset="0"/>
              </a:rPr>
              <a:t>USA</a:t>
            </a:r>
            <a:endParaRPr lang="en-US" altLang="en-US" sz="3600" dirty="0"/>
          </a:p>
        </p:txBody>
      </p:sp>
      <p:sp>
        <p:nvSpPr>
          <p:cNvPr id="46" name="Rectangle 13"/>
          <p:cNvSpPr>
            <a:spLocks noChangeArrowheads="1"/>
          </p:cNvSpPr>
          <p:nvPr/>
        </p:nvSpPr>
        <p:spPr bwMode="auto">
          <a:xfrm>
            <a:off x="381000" y="4992142"/>
            <a:ext cx="9793287" cy="20458658"/>
          </a:xfrm>
          <a:prstGeom prst="rect">
            <a:avLst/>
          </a:prstGeom>
          <a:solidFill>
            <a:schemeClr val="bg1">
              <a:lumMod val="85000"/>
            </a:schemeClr>
          </a:solidFill>
          <a:ln w="9525">
            <a:solidFill>
              <a:schemeClr val="tx1"/>
            </a:solidFill>
            <a:miter lim="800000"/>
            <a:headEnd/>
            <a:tailEnd/>
          </a:ln>
          <a:effectLst/>
          <a:extLst/>
        </p:spPr>
        <p:txBody>
          <a:bodyPr wrap="none" anchor="ctr"/>
          <a:lstStyle/>
          <a:p>
            <a:endParaRPr lang="en-US"/>
          </a:p>
        </p:txBody>
      </p:sp>
      <p:sp>
        <p:nvSpPr>
          <p:cNvPr id="47" name="Rectangle 2"/>
          <p:cNvSpPr>
            <a:spLocks noChangeArrowheads="1"/>
          </p:cNvSpPr>
          <p:nvPr/>
        </p:nvSpPr>
        <p:spPr bwMode="auto">
          <a:xfrm>
            <a:off x="542130" y="5146128"/>
            <a:ext cx="9471025" cy="914400"/>
          </a:xfrm>
          <a:prstGeom prst="rect">
            <a:avLst/>
          </a:prstGeom>
          <a:noFill/>
          <a:ln>
            <a:noFill/>
          </a:ln>
          <a:extLst/>
        </p:spPr>
        <p:txBody>
          <a:bodyPr lIns="480709" tIns="240355" rIns="480709" bIns="240355" anchor="ctr"/>
          <a:lstStyle>
            <a:lvl1pPr defTabSz="4806950">
              <a:defRPr sz="3600" b="1">
                <a:solidFill>
                  <a:schemeClr val="tx1"/>
                </a:solidFill>
                <a:latin typeface="Arial" charset="0"/>
                <a:ea typeface="ＭＳ Ｐゴシック" pitchFamily="4" charset="-128"/>
              </a:defRPr>
            </a:lvl1pPr>
            <a:lvl2pPr defTabSz="4806950">
              <a:defRPr sz="3600" b="1">
                <a:solidFill>
                  <a:schemeClr val="tx1"/>
                </a:solidFill>
                <a:latin typeface="Arial" charset="0"/>
                <a:ea typeface="ＭＳ Ｐゴシック" pitchFamily="4" charset="-128"/>
              </a:defRPr>
            </a:lvl2pPr>
            <a:lvl3pPr defTabSz="4806950">
              <a:defRPr sz="3600" b="1">
                <a:solidFill>
                  <a:schemeClr val="tx1"/>
                </a:solidFill>
                <a:latin typeface="Arial" charset="0"/>
                <a:ea typeface="ＭＳ Ｐゴシック" pitchFamily="4" charset="-128"/>
              </a:defRPr>
            </a:lvl3pPr>
            <a:lvl4pPr defTabSz="4806950">
              <a:defRPr sz="3600" b="1">
                <a:solidFill>
                  <a:schemeClr val="tx1"/>
                </a:solidFill>
                <a:latin typeface="Arial" charset="0"/>
                <a:ea typeface="ＭＳ Ｐゴシック" pitchFamily="4" charset="-128"/>
              </a:defRPr>
            </a:lvl4pPr>
            <a:lvl5pPr defTabSz="4806950">
              <a:defRPr sz="3600" b="1">
                <a:solidFill>
                  <a:schemeClr val="tx1"/>
                </a:solidFill>
                <a:latin typeface="Arial" charset="0"/>
                <a:ea typeface="ＭＳ Ｐゴシック" pitchFamily="4" charset="-128"/>
              </a:defRPr>
            </a:lvl5pPr>
            <a:lvl6pPr marL="457200" defTabSz="4806950" eaLnBrk="0" fontAlgn="base" hangingPunct="0">
              <a:spcBef>
                <a:spcPct val="0"/>
              </a:spcBef>
              <a:spcAft>
                <a:spcPct val="0"/>
              </a:spcAft>
              <a:defRPr sz="3600" b="1">
                <a:solidFill>
                  <a:schemeClr val="tx1"/>
                </a:solidFill>
                <a:latin typeface="Arial" charset="0"/>
                <a:ea typeface="ＭＳ Ｐゴシック" pitchFamily="4" charset="-128"/>
              </a:defRPr>
            </a:lvl6pPr>
            <a:lvl7pPr marL="914400" defTabSz="4806950" eaLnBrk="0" fontAlgn="base" hangingPunct="0">
              <a:spcBef>
                <a:spcPct val="0"/>
              </a:spcBef>
              <a:spcAft>
                <a:spcPct val="0"/>
              </a:spcAft>
              <a:defRPr sz="3600" b="1">
                <a:solidFill>
                  <a:schemeClr val="tx1"/>
                </a:solidFill>
                <a:latin typeface="Arial" charset="0"/>
                <a:ea typeface="ＭＳ Ｐゴシック" pitchFamily="4" charset="-128"/>
              </a:defRPr>
            </a:lvl7pPr>
            <a:lvl8pPr marL="1371600" defTabSz="4806950" eaLnBrk="0" fontAlgn="base" hangingPunct="0">
              <a:spcBef>
                <a:spcPct val="0"/>
              </a:spcBef>
              <a:spcAft>
                <a:spcPct val="0"/>
              </a:spcAft>
              <a:defRPr sz="3600" b="1">
                <a:solidFill>
                  <a:schemeClr val="tx1"/>
                </a:solidFill>
                <a:latin typeface="Arial" charset="0"/>
                <a:ea typeface="ＭＳ Ｐゴシック" pitchFamily="4" charset="-128"/>
              </a:defRPr>
            </a:lvl8pPr>
            <a:lvl9pPr marL="1828800" defTabSz="4806950" eaLnBrk="0" fontAlgn="base" hangingPunct="0">
              <a:spcBef>
                <a:spcPct val="0"/>
              </a:spcBef>
              <a:spcAft>
                <a:spcPct val="0"/>
              </a:spcAft>
              <a:defRPr sz="3600" b="1">
                <a:solidFill>
                  <a:schemeClr val="tx1"/>
                </a:solidFill>
                <a:latin typeface="Arial" charset="0"/>
                <a:ea typeface="ＭＳ Ｐゴシック" pitchFamily="4" charset="-128"/>
              </a:defRPr>
            </a:lvl9pPr>
          </a:lstStyle>
          <a:p>
            <a:r>
              <a:rPr lang="en-US" altLang="en-US" dirty="0" smtClean="0">
                <a:solidFill>
                  <a:srgbClr val="AB0932"/>
                </a:solidFill>
              </a:rPr>
              <a:t>Introduction</a:t>
            </a:r>
          </a:p>
        </p:txBody>
      </p:sp>
      <p:sp>
        <p:nvSpPr>
          <p:cNvPr id="56" name="Rectangle 3"/>
          <p:cNvSpPr>
            <a:spLocks noChangeArrowheads="1"/>
          </p:cNvSpPr>
          <p:nvPr/>
        </p:nvSpPr>
        <p:spPr bwMode="auto">
          <a:xfrm>
            <a:off x="523078" y="14974465"/>
            <a:ext cx="9471025" cy="10353655"/>
          </a:xfrm>
          <a:prstGeom prst="rect">
            <a:avLst/>
          </a:prstGeom>
          <a:noFill/>
          <a:ln>
            <a:noFill/>
          </a:ln>
          <a:extLst/>
        </p:spPr>
        <p:txBody>
          <a:bodyPr lIns="480709" tIns="240355" rIns="480709" bIns="240355"/>
          <a:lstStyle>
            <a:lvl1pPr defTabSz="4806950">
              <a:spcBef>
                <a:spcPct val="20000"/>
              </a:spcBef>
              <a:defRPr sz="2400">
                <a:solidFill>
                  <a:schemeClr val="tx1"/>
                </a:solidFill>
                <a:latin typeface="Arial" charset="0"/>
                <a:ea typeface="ＭＳ Ｐゴシック" pitchFamily="4" charset="-128"/>
              </a:defRPr>
            </a:lvl1pPr>
            <a:lvl2pPr marL="3905250" indent="-1501775" defTabSz="4806950">
              <a:spcBef>
                <a:spcPct val="20000"/>
              </a:spcBef>
              <a:defRPr sz="2400">
                <a:solidFill>
                  <a:schemeClr val="tx1"/>
                </a:solidFill>
                <a:latin typeface="Arial" charset="0"/>
                <a:ea typeface="ＭＳ Ｐゴシック" pitchFamily="4" charset="-128"/>
              </a:defRPr>
            </a:lvl2pPr>
            <a:lvl3pPr marL="6008688" indent="-1201738" defTabSz="4806950">
              <a:spcBef>
                <a:spcPct val="20000"/>
              </a:spcBef>
              <a:defRPr sz="2400">
                <a:solidFill>
                  <a:schemeClr val="tx1"/>
                </a:solidFill>
                <a:latin typeface="Arial" charset="0"/>
                <a:ea typeface="ＭＳ Ｐゴシック" pitchFamily="4" charset="-128"/>
              </a:defRPr>
            </a:lvl3pPr>
            <a:lvl4pPr marL="8412163" indent="-1201738" defTabSz="4806950">
              <a:spcBef>
                <a:spcPct val="20000"/>
              </a:spcBef>
              <a:defRPr sz="2400">
                <a:solidFill>
                  <a:schemeClr val="tx1"/>
                </a:solidFill>
                <a:latin typeface="Arial" charset="0"/>
                <a:ea typeface="ＭＳ Ｐゴシック" pitchFamily="4" charset="-128"/>
              </a:defRPr>
            </a:lvl4pPr>
            <a:lvl5pPr marL="10815638" indent="-1201738" defTabSz="4806950">
              <a:spcBef>
                <a:spcPct val="20000"/>
              </a:spcBef>
              <a:defRPr sz="2400">
                <a:solidFill>
                  <a:schemeClr val="tx1"/>
                </a:solidFill>
                <a:latin typeface="Arial" charset="0"/>
                <a:ea typeface="ＭＳ Ｐゴシック" pitchFamily="4" charset="-128"/>
              </a:defRPr>
            </a:lvl5pPr>
            <a:lvl6pPr marL="112728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6pPr>
            <a:lvl7pPr marL="117300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7pPr>
            <a:lvl8pPr marL="121872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8pPr>
            <a:lvl9pPr marL="126444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9pPr>
          </a:lstStyle>
          <a:p>
            <a:pPr algn="just">
              <a:spcBef>
                <a:spcPts val="0"/>
              </a:spcBef>
            </a:pPr>
            <a:r>
              <a:rPr lang="en-US" sz="2350" dirty="0" smtClean="0"/>
              <a:t>neuron</a:t>
            </a:r>
            <a:r>
              <a:rPr lang="en-US" sz="2350" dirty="0"/>
              <a:t>. This in turn leads to a diminished ability to fire a successful action potential </a:t>
            </a:r>
            <a:r>
              <a:rPr lang="en-US" sz="2350" dirty="0" smtClean="0"/>
              <a:t>and </a:t>
            </a:r>
            <a:r>
              <a:rPr lang="en-US" sz="2350" dirty="0"/>
              <a:t>results in reduced neuronal </a:t>
            </a:r>
            <a:r>
              <a:rPr lang="en-US" sz="2350" dirty="0" smtClean="0"/>
              <a:t>activity. </a:t>
            </a:r>
          </a:p>
          <a:p>
            <a:pPr algn="just">
              <a:spcBef>
                <a:spcPts val="0"/>
              </a:spcBef>
            </a:pPr>
            <a:endParaRPr lang="en-US" sz="1000" dirty="0" smtClean="0"/>
          </a:p>
          <a:p>
            <a:pPr algn="just">
              <a:spcBef>
                <a:spcPts val="0"/>
              </a:spcBef>
            </a:pPr>
            <a:r>
              <a:rPr lang="en-US" sz="2350" dirty="0" smtClean="0"/>
              <a:t>In FXS, a decreased number of adult GABA(A) receptor mRNA units leads to a reduction in adult </a:t>
            </a:r>
            <a:r>
              <a:rPr lang="en-US" sz="2350" dirty="0" smtClean="0"/>
              <a:t>protein levels </a:t>
            </a:r>
            <a:r>
              <a:rPr lang="en-US" sz="2350" dirty="0" smtClean="0"/>
              <a:t>[4]. In addition, FXS patients have deficits </a:t>
            </a:r>
            <a:r>
              <a:rPr lang="en-US" sz="2350" dirty="0" smtClean="0"/>
              <a:t>in GABA(A</a:t>
            </a:r>
            <a:r>
              <a:rPr lang="en-US" sz="2350" dirty="0" smtClean="0"/>
              <a:t>) receptors that are localized outside of the synapse and responsible for </a:t>
            </a:r>
            <a:r>
              <a:rPr lang="en-US" sz="2350" dirty="0" smtClean="0"/>
              <a:t>basal long-term </a:t>
            </a:r>
            <a:r>
              <a:rPr lang="en-US" sz="2350" dirty="0" smtClean="0"/>
              <a:t>inhibition known as tonic inhibition [5]. </a:t>
            </a:r>
            <a:endParaRPr lang="en-US" sz="2350" dirty="0"/>
          </a:p>
          <a:p>
            <a:pPr algn="just">
              <a:spcBef>
                <a:spcPts val="0"/>
              </a:spcBef>
            </a:pPr>
            <a:endParaRPr lang="en-US" sz="1000" dirty="0" smtClean="0"/>
          </a:p>
          <a:p>
            <a:pPr algn="just">
              <a:spcBef>
                <a:spcPts val="0"/>
              </a:spcBef>
            </a:pPr>
            <a:r>
              <a:rPr lang="en-US" sz="2350" dirty="0"/>
              <a:t>Benzodiazepines are able to </a:t>
            </a:r>
            <a:r>
              <a:rPr lang="en-US" sz="2350" dirty="0" smtClean="0"/>
              <a:t>enhance ligand binding to the GABA(A</a:t>
            </a:r>
            <a:r>
              <a:rPr lang="en-US" sz="2350" dirty="0"/>
              <a:t>) </a:t>
            </a:r>
            <a:r>
              <a:rPr lang="en-US" sz="2350" dirty="0" smtClean="0"/>
              <a:t>receptor through </a:t>
            </a:r>
            <a:r>
              <a:rPr lang="en-US" sz="2350" dirty="0"/>
              <a:t>allosteric </a:t>
            </a:r>
            <a:r>
              <a:rPr lang="en-US" sz="2350" dirty="0" smtClean="0"/>
              <a:t>activation. This class of drug, however, is non-selective in binding to the different subunits that </a:t>
            </a:r>
            <a:r>
              <a:rPr lang="en-US" sz="2350" dirty="0" smtClean="0"/>
              <a:t>can comprise </a:t>
            </a:r>
            <a:r>
              <a:rPr lang="en-US" sz="2350" dirty="0" smtClean="0"/>
              <a:t>the receptor. This means that in addition to the anxiolytic effects </a:t>
            </a:r>
            <a:r>
              <a:rPr lang="en-US" sz="2350" dirty="0"/>
              <a:t>attributed to modulation at </a:t>
            </a:r>
            <a:r>
              <a:rPr lang="el-GR" sz="2350" dirty="0"/>
              <a:t>α</a:t>
            </a:r>
            <a:r>
              <a:rPr lang="en-US" sz="2350" dirty="0"/>
              <a:t>2 and </a:t>
            </a:r>
            <a:r>
              <a:rPr lang="el-GR" sz="2350" dirty="0"/>
              <a:t>α</a:t>
            </a:r>
            <a:r>
              <a:rPr lang="en-US" sz="2350" dirty="0"/>
              <a:t>3, cognitive dulling (</a:t>
            </a:r>
            <a:r>
              <a:rPr lang="el-GR" sz="2350" dirty="0"/>
              <a:t>α</a:t>
            </a:r>
            <a:r>
              <a:rPr lang="en-US" sz="2350" dirty="0"/>
              <a:t>5) and sedative effects (</a:t>
            </a:r>
            <a:r>
              <a:rPr lang="el-GR" sz="2350" dirty="0"/>
              <a:t>α</a:t>
            </a:r>
            <a:r>
              <a:rPr lang="en-US" sz="2350" dirty="0"/>
              <a:t>1) are common. A new drug, AZD7325, works as a partial GABA(A) agonist specifically at the α2 and α3 subunits of the receptor and in this way works to limit the negative side effects associated with broad benzodiazepine use. </a:t>
            </a:r>
            <a:endParaRPr lang="en-US" sz="2350" dirty="0" smtClean="0"/>
          </a:p>
          <a:p>
            <a:pPr algn="just">
              <a:spcBef>
                <a:spcPts val="0"/>
              </a:spcBef>
            </a:pPr>
            <a:endParaRPr lang="en-US" sz="1000" dirty="0" smtClean="0"/>
          </a:p>
          <a:p>
            <a:pPr algn="just">
              <a:spcBef>
                <a:spcPts val="0"/>
              </a:spcBef>
            </a:pPr>
            <a:r>
              <a:rPr lang="en-US" sz="2350" dirty="0" smtClean="0"/>
              <a:t>In addition</a:t>
            </a:r>
            <a:r>
              <a:rPr lang="en-US" sz="2350" dirty="0"/>
              <a:t>, extracellular signal-related kinase (ERK) activation dynamics are altered in FXS and modulated by AZD7325 treatment in </a:t>
            </a:r>
            <a:r>
              <a:rPr lang="en-US" sz="2350" dirty="0"/>
              <a:t>the hippocampus, a </a:t>
            </a:r>
            <a:r>
              <a:rPr lang="en-US" sz="2350" dirty="0" smtClean="0"/>
              <a:t>region </a:t>
            </a:r>
            <a:r>
              <a:rPr lang="en-US" sz="2350" dirty="0"/>
              <a:t>important for sensory response, cognition, and seizure behavior. </a:t>
            </a:r>
            <a:r>
              <a:rPr lang="en-US" sz="2350" dirty="0"/>
              <a:t>This type of mitogen-activated protein (MAP) </a:t>
            </a:r>
            <a:r>
              <a:rPr lang="en-US" sz="2350" dirty="0" smtClean="0"/>
              <a:t>kinase </a:t>
            </a:r>
            <a:r>
              <a:rPr lang="en-US" sz="2350" dirty="0"/>
              <a:t>mediates transmission of signals </a:t>
            </a:r>
            <a:r>
              <a:rPr lang="en-US" sz="2350" dirty="0"/>
              <a:t>from cell surface receptors to cytoplasmic and nuclear </a:t>
            </a:r>
            <a:r>
              <a:rPr lang="en-US" sz="2350" dirty="0" smtClean="0"/>
              <a:t>effectors. </a:t>
            </a:r>
            <a:r>
              <a:rPr lang="en-US" sz="2350" dirty="0"/>
              <a:t>Efforts to better characterize the role </a:t>
            </a:r>
            <a:r>
              <a:rPr lang="en-US" sz="2350" dirty="0" smtClean="0"/>
              <a:t>of ERK </a:t>
            </a:r>
            <a:r>
              <a:rPr lang="en-US" sz="2350" dirty="0"/>
              <a:t>activation </a:t>
            </a:r>
            <a:r>
              <a:rPr lang="en-US" sz="2350" dirty="0" smtClean="0"/>
              <a:t>in </a:t>
            </a:r>
            <a:r>
              <a:rPr lang="en-US" sz="2350" dirty="0"/>
              <a:t>FXS etiology and </a:t>
            </a:r>
            <a:r>
              <a:rPr lang="en-US" sz="2350" dirty="0" smtClean="0"/>
              <a:t>the AZD7325 </a:t>
            </a:r>
            <a:r>
              <a:rPr lang="en-US" sz="2350" dirty="0"/>
              <a:t>treatment response are </a:t>
            </a:r>
            <a:r>
              <a:rPr lang="en-US" sz="2350" dirty="0" smtClean="0"/>
              <a:t>ongoing.</a:t>
            </a:r>
            <a:endParaRPr lang="en-US" sz="2350" dirty="0"/>
          </a:p>
          <a:p>
            <a:pPr algn="just">
              <a:spcBef>
                <a:spcPts val="0"/>
              </a:spcBef>
            </a:pPr>
            <a:endParaRPr lang="en-US" sz="2350" dirty="0" smtClean="0"/>
          </a:p>
          <a:p>
            <a:pPr algn="just">
              <a:spcBef>
                <a:spcPts val="0"/>
              </a:spcBef>
            </a:pPr>
            <a:endParaRPr lang="en-US" sz="2350" dirty="0" smtClean="0"/>
          </a:p>
          <a:p>
            <a:pPr algn="just">
              <a:spcBef>
                <a:spcPts val="0"/>
              </a:spcBef>
            </a:pPr>
            <a:endParaRPr lang="en-US" sz="2350" dirty="0"/>
          </a:p>
        </p:txBody>
      </p:sp>
      <p:sp>
        <p:nvSpPr>
          <p:cNvPr id="48" name="Rectangle 3"/>
          <p:cNvSpPr>
            <a:spLocks noChangeArrowheads="1"/>
          </p:cNvSpPr>
          <p:nvPr/>
        </p:nvSpPr>
        <p:spPr bwMode="auto">
          <a:xfrm>
            <a:off x="532605" y="10620374"/>
            <a:ext cx="5106195" cy="5162866"/>
          </a:xfrm>
          <a:prstGeom prst="rect">
            <a:avLst/>
          </a:prstGeom>
          <a:noFill/>
          <a:ln w="9525">
            <a:noFill/>
            <a:miter lim="800000"/>
            <a:headEnd/>
            <a:tailEnd/>
          </a:ln>
        </p:spPr>
        <p:txBody>
          <a:bodyPr lIns="480709" tIns="240355" rIns="480709" bIns="240355"/>
          <a:lstStyle>
            <a:lvl1pPr defTabSz="4806950">
              <a:spcBef>
                <a:spcPct val="20000"/>
              </a:spcBef>
              <a:defRPr sz="2400">
                <a:solidFill>
                  <a:schemeClr val="tx1"/>
                </a:solidFill>
                <a:latin typeface="Arial" charset="0"/>
                <a:ea typeface="ＭＳ Ｐゴシック" pitchFamily="4" charset="-128"/>
              </a:defRPr>
            </a:lvl1pPr>
            <a:lvl2pPr marL="3905250" indent="-1501775" defTabSz="4806950">
              <a:spcBef>
                <a:spcPct val="20000"/>
              </a:spcBef>
              <a:defRPr sz="2400">
                <a:solidFill>
                  <a:schemeClr val="tx1"/>
                </a:solidFill>
                <a:latin typeface="Arial" charset="0"/>
                <a:ea typeface="ＭＳ Ｐゴシック" pitchFamily="4" charset="-128"/>
              </a:defRPr>
            </a:lvl2pPr>
            <a:lvl3pPr marL="6008688" indent="-1201738" defTabSz="4806950">
              <a:spcBef>
                <a:spcPct val="20000"/>
              </a:spcBef>
              <a:defRPr sz="2400">
                <a:solidFill>
                  <a:schemeClr val="tx1"/>
                </a:solidFill>
                <a:latin typeface="Arial" charset="0"/>
                <a:ea typeface="ＭＳ Ｐゴシック" pitchFamily="4" charset="-128"/>
              </a:defRPr>
            </a:lvl3pPr>
            <a:lvl4pPr marL="8412163" indent="-1201738" defTabSz="4806950">
              <a:spcBef>
                <a:spcPct val="20000"/>
              </a:spcBef>
              <a:defRPr sz="2400">
                <a:solidFill>
                  <a:schemeClr val="tx1"/>
                </a:solidFill>
                <a:latin typeface="Arial" charset="0"/>
                <a:ea typeface="ＭＳ Ｐゴシック" pitchFamily="4" charset="-128"/>
              </a:defRPr>
            </a:lvl4pPr>
            <a:lvl5pPr marL="10815638" indent="-1201738" defTabSz="4806950">
              <a:spcBef>
                <a:spcPct val="20000"/>
              </a:spcBef>
              <a:defRPr sz="2400">
                <a:solidFill>
                  <a:schemeClr val="tx1"/>
                </a:solidFill>
                <a:latin typeface="Arial" charset="0"/>
                <a:ea typeface="ＭＳ Ｐゴシック" pitchFamily="4" charset="-128"/>
              </a:defRPr>
            </a:lvl5pPr>
            <a:lvl6pPr marL="112728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6pPr>
            <a:lvl7pPr marL="117300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7pPr>
            <a:lvl8pPr marL="121872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8pPr>
            <a:lvl9pPr marL="126444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9pPr>
          </a:lstStyle>
          <a:p>
            <a:pPr>
              <a:spcBef>
                <a:spcPts val="0"/>
              </a:spcBef>
            </a:pPr>
            <a:r>
              <a:rPr lang="en-US" sz="2350" dirty="0" smtClean="0"/>
              <a:t>The GABA(A) receptor is an ionotropic, ligand-gated ion channel composed of 5 subunits [3]. The endogenous ligand for this receptor is </a:t>
            </a:r>
            <a:r>
              <a:rPr lang="el-GR" sz="2350" dirty="0" smtClean="0"/>
              <a:t>γ</a:t>
            </a:r>
            <a:r>
              <a:rPr lang="en-US" sz="2350" dirty="0" smtClean="0"/>
              <a:t>-</a:t>
            </a:r>
            <a:r>
              <a:rPr lang="en-US" sz="2350" dirty="0" err="1" smtClean="0"/>
              <a:t>aminobutyric</a:t>
            </a:r>
            <a:r>
              <a:rPr lang="en-US" sz="2350" dirty="0" smtClean="0"/>
              <a:t> </a:t>
            </a:r>
            <a:r>
              <a:rPr lang="en-US" sz="2350" dirty="0" smtClean="0"/>
              <a:t>acid (GABA), a </a:t>
            </a:r>
            <a:r>
              <a:rPr lang="en-US" sz="2350" dirty="0" smtClean="0"/>
              <a:t>major </a:t>
            </a:r>
            <a:r>
              <a:rPr lang="en-US" sz="2350" dirty="0" smtClean="0"/>
              <a:t>inhibitory neurotransmitter</a:t>
            </a:r>
            <a:r>
              <a:rPr lang="en-US" sz="2350" dirty="0" smtClean="0"/>
              <a:t>. When </a:t>
            </a:r>
            <a:r>
              <a:rPr lang="en-US" sz="2350" dirty="0" smtClean="0"/>
              <a:t>GABA binds the </a:t>
            </a:r>
            <a:r>
              <a:rPr lang="en-US" sz="2350" dirty="0" smtClean="0"/>
              <a:t>receptor, chlorine ions </a:t>
            </a:r>
            <a:r>
              <a:rPr lang="en-US" sz="2350" dirty="0" smtClean="0"/>
              <a:t>are selectively </a:t>
            </a:r>
            <a:r>
              <a:rPr lang="en-US" sz="2350" dirty="0" smtClean="0"/>
              <a:t>conducted </a:t>
            </a:r>
            <a:r>
              <a:rPr lang="en-US" sz="2350" dirty="0"/>
              <a:t>through the pore, resulting in hyperpolarization of </a:t>
            </a:r>
            <a:r>
              <a:rPr lang="en-US" sz="2350" dirty="0" smtClean="0"/>
              <a:t>the</a:t>
            </a:r>
            <a:endParaRPr lang="en-US" sz="2350" dirty="0"/>
          </a:p>
        </p:txBody>
      </p:sp>
      <p:pic>
        <p:nvPicPr>
          <p:cNvPr id="55"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3446" y="10878708"/>
            <a:ext cx="3790554" cy="409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
          <p:cNvSpPr>
            <a:spLocks noChangeArrowheads="1"/>
          </p:cNvSpPr>
          <p:nvPr/>
        </p:nvSpPr>
        <p:spPr bwMode="auto">
          <a:xfrm>
            <a:off x="532604" y="5752613"/>
            <a:ext cx="9461499" cy="5645697"/>
          </a:xfrm>
          <a:prstGeom prst="rect">
            <a:avLst/>
          </a:prstGeom>
          <a:noFill/>
          <a:ln w="9525">
            <a:noFill/>
            <a:miter lim="800000"/>
            <a:headEnd/>
            <a:tailEnd/>
          </a:ln>
        </p:spPr>
        <p:txBody>
          <a:bodyPr lIns="480709" tIns="240355" rIns="480709" bIns="240355"/>
          <a:lstStyle>
            <a:lvl1pPr defTabSz="4806950">
              <a:spcBef>
                <a:spcPct val="20000"/>
              </a:spcBef>
              <a:defRPr sz="2400">
                <a:solidFill>
                  <a:schemeClr val="tx1"/>
                </a:solidFill>
                <a:latin typeface="Arial" charset="0"/>
                <a:ea typeface="ＭＳ Ｐゴシック" pitchFamily="4" charset="-128"/>
              </a:defRPr>
            </a:lvl1pPr>
            <a:lvl2pPr marL="3905250" indent="-1501775" defTabSz="4806950">
              <a:spcBef>
                <a:spcPct val="20000"/>
              </a:spcBef>
              <a:defRPr sz="2400">
                <a:solidFill>
                  <a:schemeClr val="tx1"/>
                </a:solidFill>
                <a:latin typeface="Arial" charset="0"/>
                <a:ea typeface="ＭＳ Ｐゴシック" pitchFamily="4" charset="-128"/>
              </a:defRPr>
            </a:lvl2pPr>
            <a:lvl3pPr marL="6008688" indent="-1201738" defTabSz="4806950">
              <a:spcBef>
                <a:spcPct val="20000"/>
              </a:spcBef>
              <a:defRPr sz="2400">
                <a:solidFill>
                  <a:schemeClr val="tx1"/>
                </a:solidFill>
                <a:latin typeface="Arial" charset="0"/>
                <a:ea typeface="ＭＳ Ｐゴシック" pitchFamily="4" charset="-128"/>
              </a:defRPr>
            </a:lvl3pPr>
            <a:lvl4pPr marL="8412163" indent="-1201738" defTabSz="4806950">
              <a:spcBef>
                <a:spcPct val="20000"/>
              </a:spcBef>
              <a:defRPr sz="2400">
                <a:solidFill>
                  <a:schemeClr val="tx1"/>
                </a:solidFill>
                <a:latin typeface="Arial" charset="0"/>
                <a:ea typeface="ＭＳ Ｐゴシック" pitchFamily="4" charset="-128"/>
              </a:defRPr>
            </a:lvl4pPr>
            <a:lvl5pPr marL="10815638" indent="-1201738" defTabSz="4806950">
              <a:spcBef>
                <a:spcPct val="20000"/>
              </a:spcBef>
              <a:defRPr sz="2400">
                <a:solidFill>
                  <a:schemeClr val="tx1"/>
                </a:solidFill>
                <a:latin typeface="Arial" charset="0"/>
                <a:ea typeface="ＭＳ Ｐゴシック" pitchFamily="4" charset="-128"/>
              </a:defRPr>
            </a:lvl5pPr>
            <a:lvl6pPr marL="112728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6pPr>
            <a:lvl7pPr marL="117300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7pPr>
            <a:lvl8pPr marL="121872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8pPr>
            <a:lvl9pPr marL="126444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9pPr>
          </a:lstStyle>
          <a:p>
            <a:pPr algn="just">
              <a:spcBef>
                <a:spcPts val="0"/>
              </a:spcBef>
            </a:pPr>
            <a:r>
              <a:rPr lang="en-US" sz="2350" dirty="0"/>
              <a:t>Fragile X Syndrome (FXS) is a genetic disorder that results in a number of developmental disabilities including delayed language development and a high occurrence of moderate intellectual </a:t>
            </a:r>
            <a:r>
              <a:rPr lang="en-US" sz="2350" dirty="0" smtClean="0"/>
              <a:t>disability </a:t>
            </a:r>
            <a:r>
              <a:rPr lang="en-US" altLang="en-US" sz="2350" dirty="0"/>
              <a:t>[1]. </a:t>
            </a:r>
            <a:r>
              <a:rPr lang="en-US" sz="2350" dirty="0" smtClean="0"/>
              <a:t>Common </a:t>
            </a:r>
            <a:r>
              <a:rPr lang="en-US" sz="2350" dirty="0"/>
              <a:t>symptoms also include increased activity, severe anxiety, and hypersensitivity to sensory stimuli. In addition, about two-thirds of affected individuals display features consistent with autism spectrum </a:t>
            </a:r>
            <a:r>
              <a:rPr lang="en-US" sz="2350" dirty="0" smtClean="0"/>
              <a:t>disorder </a:t>
            </a:r>
            <a:r>
              <a:rPr lang="en-US" altLang="en-US" sz="2350" dirty="0" smtClean="0"/>
              <a:t>[1</a:t>
            </a:r>
            <a:r>
              <a:rPr lang="en-US" altLang="en-US" sz="2350" dirty="0"/>
              <a:t>]. </a:t>
            </a:r>
            <a:r>
              <a:rPr lang="en-US" sz="2350" dirty="0" smtClean="0"/>
              <a:t>FXS </a:t>
            </a:r>
            <a:r>
              <a:rPr lang="en-US" sz="2350" dirty="0"/>
              <a:t>occurs as a result of a silenced fragile X mental retardation 1 gene (</a:t>
            </a:r>
            <a:r>
              <a:rPr lang="en-US" sz="2350" i="1" dirty="0"/>
              <a:t>Fmr1</a:t>
            </a:r>
            <a:r>
              <a:rPr lang="en-US" sz="2350" dirty="0"/>
              <a:t>) and subsequent loss of fragile X mental retardation protein (FMRP) </a:t>
            </a:r>
            <a:r>
              <a:rPr lang="en-US" sz="2350" dirty="0" smtClean="0"/>
              <a:t>expression </a:t>
            </a:r>
            <a:r>
              <a:rPr lang="en-US" altLang="en-US" sz="2350" dirty="0"/>
              <a:t>[1,2]</a:t>
            </a:r>
            <a:r>
              <a:rPr lang="en-US" sz="2350" dirty="0" smtClean="0"/>
              <a:t>. </a:t>
            </a:r>
            <a:r>
              <a:rPr lang="en-US" sz="2350" dirty="0"/>
              <a:t>FMRP is an mRNA binding protein and plays a critical role at synapses to regulate </a:t>
            </a:r>
            <a:r>
              <a:rPr lang="en-US" sz="2350" dirty="0" smtClean="0"/>
              <a:t>activity-dependent </a:t>
            </a:r>
            <a:r>
              <a:rPr lang="en-US" sz="2350" dirty="0"/>
              <a:t>protein translation. Loss of FMRP alters excitatory/inhibitory signaling </a:t>
            </a:r>
            <a:r>
              <a:rPr lang="en-US" sz="2350" dirty="0" smtClean="0"/>
              <a:t>balance [2].</a:t>
            </a:r>
          </a:p>
          <a:p>
            <a:pPr algn="just">
              <a:spcBef>
                <a:spcPts val="0"/>
              </a:spcBef>
            </a:pPr>
            <a:endParaRPr lang="en-US" sz="2350" dirty="0" smtClean="0"/>
          </a:p>
        </p:txBody>
      </p:sp>
      <p:sp>
        <p:nvSpPr>
          <p:cNvPr id="8216" name="Rectangle 2"/>
          <p:cNvSpPr>
            <a:spLocks noChangeArrowheads="1"/>
          </p:cNvSpPr>
          <p:nvPr/>
        </p:nvSpPr>
        <p:spPr bwMode="auto">
          <a:xfrm>
            <a:off x="31092777" y="26224665"/>
            <a:ext cx="12101178" cy="497317"/>
          </a:xfrm>
          <a:prstGeom prst="rect">
            <a:avLst/>
          </a:prstGeom>
          <a:noFill/>
          <a:ln>
            <a:noFill/>
          </a:ln>
          <a:extLst/>
        </p:spPr>
        <p:txBody>
          <a:bodyPr lIns="480709" tIns="240355" rIns="480709" bIns="240355" anchor="ctr"/>
          <a:lstStyle>
            <a:lvl1pPr defTabSz="4806950">
              <a:defRPr sz="3600" b="1">
                <a:solidFill>
                  <a:schemeClr val="tx1"/>
                </a:solidFill>
                <a:latin typeface="Arial" charset="0"/>
                <a:ea typeface="ＭＳ Ｐゴシック" pitchFamily="4" charset="-128"/>
              </a:defRPr>
            </a:lvl1pPr>
            <a:lvl2pPr defTabSz="4806950">
              <a:defRPr sz="3600" b="1">
                <a:solidFill>
                  <a:schemeClr val="tx1"/>
                </a:solidFill>
                <a:latin typeface="Arial" charset="0"/>
                <a:ea typeface="ＭＳ Ｐゴシック" pitchFamily="4" charset="-128"/>
              </a:defRPr>
            </a:lvl2pPr>
            <a:lvl3pPr defTabSz="4806950">
              <a:defRPr sz="3600" b="1">
                <a:solidFill>
                  <a:schemeClr val="tx1"/>
                </a:solidFill>
                <a:latin typeface="Arial" charset="0"/>
                <a:ea typeface="ＭＳ Ｐゴシック" pitchFamily="4" charset="-128"/>
              </a:defRPr>
            </a:lvl3pPr>
            <a:lvl4pPr defTabSz="4806950">
              <a:defRPr sz="3600" b="1">
                <a:solidFill>
                  <a:schemeClr val="tx1"/>
                </a:solidFill>
                <a:latin typeface="Arial" charset="0"/>
                <a:ea typeface="ＭＳ Ｐゴシック" pitchFamily="4" charset="-128"/>
              </a:defRPr>
            </a:lvl4pPr>
            <a:lvl5pPr defTabSz="4806950">
              <a:defRPr sz="3600" b="1">
                <a:solidFill>
                  <a:schemeClr val="tx1"/>
                </a:solidFill>
                <a:latin typeface="Arial" charset="0"/>
                <a:ea typeface="ＭＳ Ｐゴシック" pitchFamily="4" charset="-128"/>
              </a:defRPr>
            </a:lvl5pPr>
            <a:lvl6pPr marL="457200" defTabSz="4806950" eaLnBrk="0" fontAlgn="base" hangingPunct="0">
              <a:spcBef>
                <a:spcPct val="0"/>
              </a:spcBef>
              <a:spcAft>
                <a:spcPct val="0"/>
              </a:spcAft>
              <a:defRPr sz="3600" b="1">
                <a:solidFill>
                  <a:schemeClr val="tx1"/>
                </a:solidFill>
                <a:latin typeface="Arial" charset="0"/>
                <a:ea typeface="ＭＳ Ｐゴシック" pitchFamily="4" charset="-128"/>
              </a:defRPr>
            </a:lvl6pPr>
            <a:lvl7pPr marL="914400" defTabSz="4806950" eaLnBrk="0" fontAlgn="base" hangingPunct="0">
              <a:spcBef>
                <a:spcPct val="0"/>
              </a:spcBef>
              <a:spcAft>
                <a:spcPct val="0"/>
              </a:spcAft>
              <a:defRPr sz="3600" b="1">
                <a:solidFill>
                  <a:schemeClr val="tx1"/>
                </a:solidFill>
                <a:latin typeface="Arial" charset="0"/>
                <a:ea typeface="ＭＳ Ｐゴシック" pitchFamily="4" charset="-128"/>
              </a:defRPr>
            </a:lvl7pPr>
            <a:lvl8pPr marL="1371600" defTabSz="4806950" eaLnBrk="0" fontAlgn="base" hangingPunct="0">
              <a:spcBef>
                <a:spcPct val="0"/>
              </a:spcBef>
              <a:spcAft>
                <a:spcPct val="0"/>
              </a:spcAft>
              <a:defRPr sz="3600" b="1">
                <a:solidFill>
                  <a:schemeClr val="tx1"/>
                </a:solidFill>
                <a:latin typeface="Arial" charset="0"/>
                <a:ea typeface="ＭＳ Ｐゴシック" pitchFamily="4" charset="-128"/>
              </a:defRPr>
            </a:lvl8pPr>
            <a:lvl9pPr marL="1828800" defTabSz="4806950" eaLnBrk="0" fontAlgn="base" hangingPunct="0">
              <a:spcBef>
                <a:spcPct val="0"/>
              </a:spcBef>
              <a:spcAft>
                <a:spcPct val="0"/>
              </a:spcAft>
              <a:defRPr sz="3600" b="1">
                <a:solidFill>
                  <a:schemeClr val="tx1"/>
                </a:solidFill>
                <a:latin typeface="Arial" charset="0"/>
                <a:ea typeface="ＭＳ Ｐゴシック" pitchFamily="4" charset="-128"/>
              </a:defRPr>
            </a:lvl9pPr>
          </a:lstStyle>
          <a:p>
            <a:r>
              <a:rPr lang="en-US" altLang="en-US" dirty="0" smtClean="0">
                <a:solidFill>
                  <a:srgbClr val="AB0932"/>
                </a:solidFill>
              </a:rPr>
              <a:t>References</a:t>
            </a:r>
            <a:endParaRPr lang="en-US" altLang="en-US" dirty="0">
              <a:solidFill>
                <a:srgbClr val="AB0932"/>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8101" y="6357586"/>
            <a:ext cx="9138251" cy="6805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p:txBody>
          <a:bodyPr/>
          <a:lstStyle/>
          <a:p>
            <a:r>
              <a:rPr lang="en-US" dirty="0" smtClean="0"/>
              <a:t>            </a:t>
            </a:r>
            <a:endParaRPr lang="en-US" dirty="0"/>
          </a:p>
        </p:txBody>
      </p:sp>
      <p:grpSp>
        <p:nvGrpSpPr>
          <p:cNvPr id="33" name="Group 32"/>
          <p:cNvGrpSpPr/>
          <p:nvPr/>
        </p:nvGrpSpPr>
        <p:grpSpPr>
          <a:xfrm>
            <a:off x="11047686" y="6441863"/>
            <a:ext cx="13793514" cy="5997365"/>
            <a:chOff x="35420358" y="5728747"/>
            <a:chExt cx="9800783" cy="5244054"/>
          </a:xfrm>
        </p:grpSpPr>
        <p:grpSp>
          <p:nvGrpSpPr>
            <p:cNvPr id="34" name="Group 33"/>
            <p:cNvGrpSpPr/>
            <p:nvPr/>
          </p:nvGrpSpPr>
          <p:grpSpPr>
            <a:xfrm>
              <a:off x="35420358" y="5728747"/>
              <a:ext cx="9800783" cy="5244054"/>
              <a:chOff x="-70728" y="1981199"/>
              <a:chExt cx="9096992" cy="4579033"/>
            </a:xfrm>
          </p:grpSpPr>
          <p:graphicFrame>
            <p:nvGraphicFramePr>
              <p:cNvPr id="43" name="Chart 42"/>
              <p:cNvGraphicFramePr>
                <a:graphicFrameLocks/>
              </p:cNvGraphicFramePr>
              <p:nvPr>
                <p:extLst>
                  <p:ext uri="{D42A27DB-BD31-4B8C-83A1-F6EECF244321}">
                    <p14:modId xmlns:p14="http://schemas.microsoft.com/office/powerpoint/2010/main" val="1672650577"/>
                  </p:ext>
                </p:extLst>
              </p:nvPr>
            </p:nvGraphicFramePr>
            <p:xfrm>
              <a:off x="-70728" y="1981199"/>
              <a:ext cx="4490328" cy="457903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Chart 41"/>
              <p:cNvGraphicFramePr>
                <a:graphicFrameLocks/>
              </p:cNvGraphicFramePr>
              <p:nvPr>
                <p:extLst>
                  <p:ext uri="{D42A27DB-BD31-4B8C-83A1-F6EECF244321}">
                    <p14:modId xmlns:p14="http://schemas.microsoft.com/office/powerpoint/2010/main" val="4149187915"/>
                  </p:ext>
                </p:extLst>
              </p:nvPr>
            </p:nvGraphicFramePr>
            <p:xfrm>
              <a:off x="4301864" y="1981199"/>
              <a:ext cx="4724400" cy="4579033"/>
            </p:xfrm>
            <a:graphic>
              <a:graphicData uri="http://schemas.openxmlformats.org/drawingml/2006/chart">
                <c:chart xmlns:c="http://schemas.openxmlformats.org/drawingml/2006/chart" xmlns:r="http://schemas.openxmlformats.org/officeDocument/2006/relationships" r:id="rId8"/>
              </a:graphicData>
            </a:graphic>
          </p:graphicFrame>
        </p:grpSp>
        <p:sp>
          <p:nvSpPr>
            <p:cNvPr id="36" name="TextBox 35"/>
            <p:cNvSpPr txBox="1"/>
            <p:nvPr/>
          </p:nvSpPr>
          <p:spPr>
            <a:xfrm>
              <a:off x="35420358" y="5877811"/>
              <a:ext cx="407484" cy="461665"/>
            </a:xfrm>
            <a:prstGeom prst="rect">
              <a:avLst/>
            </a:prstGeom>
            <a:noFill/>
          </p:spPr>
          <p:txBody>
            <a:bodyPr wrap="none" rtlCol="0">
              <a:spAutoFit/>
            </a:bodyPr>
            <a:lstStyle/>
            <a:p>
              <a:r>
                <a:rPr lang="en-US" sz="2400" dirty="0" smtClean="0"/>
                <a:t>A</a:t>
              </a:r>
              <a:endParaRPr lang="en-US" sz="2400" dirty="0"/>
            </a:p>
          </p:txBody>
        </p:sp>
        <p:sp>
          <p:nvSpPr>
            <p:cNvPr id="37" name="TextBox 36"/>
            <p:cNvSpPr txBox="1"/>
            <p:nvPr/>
          </p:nvSpPr>
          <p:spPr>
            <a:xfrm>
              <a:off x="40690800" y="5880044"/>
              <a:ext cx="389850" cy="461665"/>
            </a:xfrm>
            <a:prstGeom prst="rect">
              <a:avLst/>
            </a:prstGeom>
            <a:noFill/>
          </p:spPr>
          <p:txBody>
            <a:bodyPr wrap="none" rtlCol="0">
              <a:spAutoFit/>
            </a:bodyPr>
            <a:lstStyle/>
            <a:p>
              <a:r>
                <a:rPr lang="en-US" sz="2400" dirty="0" smtClean="0"/>
                <a:t>B</a:t>
              </a:r>
              <a:endParaRPr lang="en-US" sz="2400" dirty="0"/>
            </a:p>
          </p:txBody>
        </p:sp>
      </p:grpSp>
      <p:sp>
        <p:nvSpPr>
          <p:cNvPr id="44" name="Text Box 2"/>
          <p:cNvSpPr txBox="1">
            <a:spLocks noChangeArrowheads="1"/>
          </p:cNvSpPr>
          <p:nvPr/>
        </p:nvSpPr>
        <p:spPr bwMode="auto">
          <a:xfrm>
            <a:off x="11097988" y="12439229"/>
            <a:ext cx="13643290" cy="310557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just" eaLnBrk="1" hangingPunct="1">
              <a:spcAft>
                <a:spcPts val="1000"/>
              </a:spcAft>
            </a:pPr>
            <a:r>
              <a:rPr lang="en-US" altLang="en-US" b="1" u="sng" dirty="0">
                <a:latin typeface="Arial" pitchFamily="34" charset="0"/>
                <a:cs typeface="Arial" pitchFamily="34" charset="0"/>
              </a:rPr>
              <a:t>Figure 1:</a:t>
            </a:r>
            <a:r>
              <a:rPr lang="en-US" altLang="en-US" b="1" dirty="0">
                <a:latin typeface="Arial" pitchFamily="34" charset="0"/>
                <a:cs typeface="Arial" pitchFamily="34" charset="0"/>
              </a:rPr>
              <a:t> </a:t>
            </a:r>
            <a:r>
              <a:rPr lang="en-US" b="1" dirty="0">
                <a:latin typeface="Arial" panose="020B0604020202020204" pitchFamily="34" charset="0"/>
                <a:cs typeface="Arial" panose="020B0604020202020204" pitchFamily="34" charset="0"/>
              </a:rPr>
              <a:t>AZD7325 treatment augmented hyper- and hypo- responsiveness to acoustic stimuli in </a:t>
            </a:r>
            <a:r>
              <a:rPr lang="en-US" b="1" i="1" dirty="0">
                <a:latin typeface="Arial" panose="020B0604020202020204" pitchFamily="34" charset="0"/>
                <a:cs typeface="Arial" panose="020B0604020202020204" pitchFamily="34" charset="0"/>
              </a:rPr>
              <a:t>Fmr1</a:t>
            </a:r>
            <a:r>
              <a:rPr lang="en-US" b="1" dirty="0">
                <a:latin typeface="Arial" panose="020B0604020202020204" pitchFamily="34" charset="0"/>
                <a:cs typeface="Arial" panose="020B0604020202020204" pitchFamily="34" charset="0"/>
              </a:rPr>
              <a:t> KO mice. (A) </a:t>
            </a:r>
            <a:r>
              <a:rPr lang="en-US" dirty="0">
                <a:latin typeface="Arial" panose="020B0604020202020204" pitchFamily="34" charset="0"/>
                <a:cs typeface="Arial" panose="020B0604020202020204" pitchFamily="34" charset="0"/>
              </a:rPr>
              <a:t>In low acoustic startle stimulus trials, KO+VEH-treated mice over-responded while low dose AZD7325 KO treated mice flinched similarly to WT+VEH-treated mice. (Two-way ANOVA; main effect of gene and drug, P&lt;0.001 (both)). </a:t>
            </a:r>
            <a:r>
              <a:rPr lang="en-US" b="1" dirty="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 Following high acoustic stimuli, Fmr1 KO mice under-respond with both treatment levels of AZD7325 improving startle reactivity above Fmr1 KO levels but not to the level of WT+VEH mice. (Two-way ANOVA; gene by drug interaction, P&lt;0.001. Slice effects shown </a:t>
            </a:r>
            <a:r>
              <a:rPr lang="en-US" altLang="en-US" dirty="0">
                <a:latin typeface="Arial" panose="020B0604020202020204" pitchFamily="34" charset="0"/>
                <a:cs typeface="Arial" panose="020B0604020202020204" pitchFamily="34" charset="0"/>
              </a:rPr>
              <a:t>*P &lt; 0.05 vs. WT+VEH; #P &lt; 0.05 vs. KO+VEH. </a:t>
            </a:r>
            <a:r>
              <a:rPr lang="en-US" altLang="en-US" dirty="0"/>
              <a:t>N = 16-18 per group</a:t>
            </a:r>
            <a:endParaRPr lang="en-US" altLang="en-US" dirty="0">
              <a:latin typeface="Arial" pitchFamily="34" charset="0"/>
              <a:cs typeface="Arial" pitchFamily="34" charset="0"/>
            </a:endParaRPr>
          </a:p>
        </p:txBody>
      </p:sp>
      <p:sp>
        <p:nvSpPr>
          <p:cNvPr id="54" name="Text Box 2"/>
          <p:cNvSpPr txBox="1">
            <a:spLocks noChangeArrowheads="1"/>
          </p:cNvSpPr>
          <p:nvPr/>
        </p:nvSpPr>
        <p:spPr bwMode="auto">
          <a:xfrm>
            <a:off x="19695124" y="21403749"/>
            <a:ext cx="8854587" cy="359891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just" eaLnBrk="1" hangingPunct="1">
              <a:spcAft>
                <a:spcPts val="1000"/>
              </a:spcAft>
            </a:pPr>
            <a:r>
              <a:rPr lang="en-US" altLang="en-US" b="1" u="sng" dirty="0">
                <a:latin typeface="Arial" pitchFamily="34" charset="0"/>
                <a:cs typeface="Arial" pitchFamily="34" charset="0"/>
              </a:rPr>
              <a:t>Figure 3: ERK1/2 activation.</a:t>
            </a:r>
            <a:r>
              <a:rPr lang="en-US" altLang="en-US" b="1" dirty="0">
                <a:latin typeface="Arial" pitchFamily="34" charset="0"/>
                <a:cs typeface="Arial" pitchFamily="34" charset="0"/>
              </a:rPr>
              <a:t>  </a:t>
            </a:r>
            <a:r>
              <a:rPr lang="en-US" altLang="en-US" i="1" dirty="0">
                <a:latin typeface="Arial" pitchFamily="34" charset="0"/>
                <a:cs typeface="Arial" pitchFamily="34" charset="0"/>
              </a:rPr>
              <a:t>Fmr1</a:t>
            </a:r>
            <a:r>
              <a:rPr lang="en-US" altLang="en-US" dirty="0">
                <a:latin typeface="Arial" pitchFamily="34" charset="0"/>
                <a:cs typeface="Arial" pitchFamily="34" charset="0"/>
              </a:rPr>
              <a:t> KO mice have an increase in ERK1/2 activation in the hippocampus. Levels of ERK total were unchanged in all groups (not shown).  *P &lt; 0.05; N = 6/group.  In a previous study, </a:t>
            </a:r>
            <a:r>
              <a:rPr lang="en-US" altLang="en-US" dirty="0" err="1">
                <a:latin typeface="Arial" pitchFamily="34" charset="0"/>
                <a:cs typeface="Arial" pitchFamily="34" charset="0"/>
              </a:rPr>
              <a:t>acamprosate</a:t>
            </a:r>
            <a:r>
              <a:rPr lang="en-US" altLang="en-US" dirty="0">
                <a:latin typeface="Arial" pitchFamily="34" charset="0"/>
                <a:cs typeface="Arial" pitchFamily="34" charset="0"/>
              </a:rPr>
              <a:t>—a drug used to treat alcohol dependence—was found to have attenuated ERK activation. The drug is theorized to work by opening the chlorine ion channel without utilizing the GABA ligand as a cofactor. This assists alcohol-dependent patients with down-regulated GABA(A) receptors to minimize excitatory brain activity.</a:t>
            </a:r>
          </a:p>
        </p:txBody>
      </p:sp>
      <p:sp>
        <p:nvSpPr>
          <p:cNvPr id="67" name="Text Box 2"/>
          <p:cNvSpPr txBox="1">
            <a:spLocks noChangeArrowheads="1"/>
          </p:cNvSpPr>
          <p:nvPr/>
        </p:nvSpPr>
        <p:spPr bwMode="auto">
          <a:xfrm>
            <a:off x="11141343" y="21403749"/>
            <a:ext cx="8248970" cy="198787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1" hangingPunct="1">
              <a:spcAft>
                <a:spcPts val="1000"/>
              </a:spcAft>
            </a:pPr>
            <a:r>
              <a:rPr lang="en-US" altLang="en-US" b="1" u="sng" dirty="0">
                <a:latin typeface="Arial" pitchFamily="34" charset="0"/>
                <a:cs typeface="Arial" pitchFamily="34" charset="0"/>
              </a:rPr>
              <a:t>Figure 2</a:t>
            </a:r>
            <a:r>
              <a:rPr lang="en-US" altLang="en-US" b="1" dirty="0">
                <a:latin typeface="Arial" pitchFamily="34" charset="0"/>
                <a:cs typeface="Arial" pitchFamily="34" charset="0"/>
              </a:rPr>
              <a:t>: (Preliminary) </a:t>
            </a:r>
            <a:r>
              <a:rPr lang="en-US" altLang="en-US" b="1" dirty="0">
                <a:cs typeface="Arial" panose="020B0604020202020204" pitchFamily="34" charset="0"/>
              </a:rPr>
              <a:t>Increased cued fear conditioning was attenuated by treatment with AZD7325 in </a:t>
            </a:r>
            <a:r>
              <a:rPr lang="en-US" altLang="en-US" b="1" i="1" dirty="0">
                <a:cs typeface="Arial" panose="020B0604020202020204" pitchFamily="34" charset="0"/>
              </a:rPr>
              <a:t>Fmr1</a:t>
            </a:r>
            <a:r>
              <a:rPr lang="en-US" altLang="en-US" b="1" dirty="0">
                <a:cs typeface="Arial" panose="020B0604020202020204" pitchFamily="34" charset="0"/>
              </a:rPr>
              <a:t> KO mice. </a:t>
            </a:r>
            <a:r>
              <a:rPr lang="en-US" altLang="en-US" dirty="0">
                <a:cs typeface="Arial" panose="020B0604020202020204" pitchFamily="34" charset="0"/>
              </a:rPr>
              <a:t>KO+VEH-treated mice froze significantly more in response to a presented tone that had been previously associated with a mild foot-shock. Treatment with both doses of AZD7325 reduced freezing behavior to WT levels. Gene x Drug interaction P&lt;0.003. N = 5 per group.</a:t>
            </a:r>
            <a:r>
              <a:rPr lang="en-US" dirty="0">
                <a:solidFill>
                  <a:srgbClr val="000000"/>
                </a:solidFill>
                <a:cs typeface="Arial" panose="020B0604020202020204" pitchFamily="34" charset="0"/>
              </a:rPr>
              <a:t> Slice effects shown </a:t>
            </a:r>
            <a:r>
              <a:rPr lang="en-US" altLang="en-US" dirty="0">
                <a:solidFill>
                  <a:srgbClr val="000000"/>
                </a:solidFill>
                <a:cs typeface="Arial" panose="020B0604020202020204" pitchFamily="34" charset="0"/>
              </a:rPr>
              <a:t>*P &lt; 0.05 vs. WT+VEH; #P &lt; 0.05 vs. KO+VEH.</a:t>
            </a:r>
            <a:endParaRPr kumimoji="0" lang="en-US" altLang="en-US" sz="2400" i="0" u="none" strike="noStrike" cap="none" normalizeH="0" baseline="0" dirty="0" smtClean="0">
              <a:ln>
                <a:noFill/>
              </a:ln>
              <a:solidFill>
                <a:schemeClr val="tx1"/>
              </a:solidFill>
              <a:effectLst/>
              <a:latin typeface="Arial" pitchFamily="34" charset="0"/>
              <a:cs typeface="Arial" pitchFamily="34" charset="0"/>
            </a:endParaRPr>
          </a:p>
        </p:txBody>
      </p:sp>
      <p:grpSp>
        <p:nvGrpSpPr>
          <p:cNvPr id="8" name="Group 7"/>
          <p:cNvGrpSpPr/>
          <p:nvPr/>
        </p:nvGrpSpPr>
        <p:grpSpPr>
          <a:xfrm>
            <a:off x="34659948" y="6357586"/>
            <a:ext cx="8164451" cy="6392625"/>
            <a:chOff x="34659949" y="6257837"/>
            <a:chExt cx="7916238" cy="5979746"/>
          </a:xfrm>
        </p:grpSpPr>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25857" y="6257837"/>
              <a:ext cx="3950330" cy="597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59949" y="6257837"/>
              <a:ext cx="3958366" cy="597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7" name="Text Box 2"/>
          <p:cNvSpPr txBox="1">
            <a:spLocks noChangeArrowheads="1"/>
          </p:cNvSpPr>
          <p:nvPr/>
        </p:nvSpPr>
        <p:spPr bwMode="auto">
          <a:xfrm>
            <a:off x="25120000" y="13194996"/>
            <a:ext cx="17456187" cy="181640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just" eaLnBrk="1" hangingPunct="1">
              <a:spcAft>
                <a:spcPts val="1000"/>
              </a:spcAft>
            </a:pPr>
            <a:r>
              <a:rPr lang="en-US" altLang="en-US" b="1" u="sng" dirty="0">
                <a:latin typeface="Arial" pitchFamily="34" charset="0"/>
                <a:cs typeface="Arial" pitchFamily="34" charset="0"/>
              </a:rPr>
              <a:t>Figure 4:</a:t>
            </a:r>
            <a:r>
              <a:rPr lang="en-US" altLang="en-US" b="1" dirty="0">
                <a:latin typeface="Arial" pitchFamily="34" charset="0"/>
                <a:cs typeface="Arial" pitchFamily="34" charset="0"/>
              </a:rPr>
              <a:t> Acute AZD7325 treatment dose dependently reduces seizure susceptibility in P21 Fmr1 KO mice. </a:t>
            </a:r>
            <a:r>
              <a:rPr lang="en-US" altLang="en-US" dirty="0">
                <a:latin typeface="Arial" pitchFamily="34" charset="0"/>
                <a:cs typeface="Arial" pitchFamily="34" charset="0"/>
              </a:rPr>
              <a:t>Fmr1 KO mice are susceptible to wild running followed by tonic/</a:t>
            </a:r>
            <a:r>
              <a:rPr lang="en-US" altLang="en-US" dirty="0" err="1">
                <a:latin typeface="Arial" pitchFamily="34" charset="0"/>
                <a:cs typeface="Arial" pitchFamily="34" charset="0"/>
              </a:rPr>
              <a:t>clonic</a:t>
            </a:r>
            <a:r>
              <a:rPr lang="en-US" altLang="en-US" dirty="0">
                <a:latin typeface="Arial" pitchFamily="34" charset="0"/>
                <a:cs typeface="Arial" pitchFamily="34" charset="0"/>
              </a:rPr>
              <a:t> seizure and cardiac arrest (55%) during an </a:t>
            </a:r>
            <a:r>
              <a:rPr lang="en-US" altLang="en-US" dirty="0" err="1">
                <a:latin typeface="Arial" pitchFamily="34" charset="0"/>
                <a:cs typeface="Arial" pitchFamily="34" charset="0"/>
              </a:rPr>
              <a:t>audiogenic</a:t>
            </a:r>
            <a:r>
              <a:rPr lang="en-US" altLang="en-US" dirty="0">
                <a:latin typeface="Arial" pitchFamily="34" charset="0"/>
                <a:cs typeface="Arial" pitchFamily="34" charset="0"/>
              </a:rPr>
              <a:t> seizure  (AGS) test. </a:t>
            </a:r>
            <a:r>
              <a:rPr lang="en-US" altLang="en-US" i="1" dirty="0">
                <a:latin typeface="Arial" pitchFamily="34" charset="0"/>
                <a:cs typeface="Arial" pitchFamily="34" charset="0"/>
              </a:rPr>
              <a:t>Fmr1</a:t>
            </a:r>
            <a:r>
              <a:rPr lang="en-US" altLang="en-US" dirty="0">
                <a:latin typeface="Arial" pitchFamily="34" charset="0"/>
                <a:cs typeface="Arial" pitchFamily="34" charset="0"/>
              </a:rPr>
              <a:t> KO mice treated with AZD7325 have reduced seizure susceptibility and die less often than VEH-treated KO mice. Pictured are a WT mouse exhibiting no abnormal behavior and a FXS mouse exhibiting the wild running behavior that is indicative of pre-seizure activity during the AGS test.   </a:t>
            </a:r>
            <a:endParaRPr lang="en-US" altLang="en-US" dirty="0">
              <a:latin typeface="Arial" pitchFamily="34" charset="0"/>
              <a:cs typeface="Arial" pitchFamily="34" charset="0"/>
            </a:endParaRPr>
          </a:p>
        </p:txBody>
      </p:sp>
      <p:sp>
        <p:nvSpPr>
          <p:cNvPr id="49" name="TextBox 48"/>
          <p:cNvSpPr txBox="1"/>
          <p:nvPr/>
        </p:nvSpPr>
        <p:spPr>
          <a:xfrm>
            <a:off x="31201725" y="30916586"/>
            <a:ext cx="6193084" cy="1384995"/>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Funded by The FRAXA Research Foundation and the National Fragile X Foundation</a:t>
            </a:r>
            <a:endParaRPr lang="en-US" sz="2800" dirty="0">
              <a:latin typeface="Arial" panose="020B0604020202020204" pitchFamily="34" charset="0"/>
              <a:cs typeface="Arial" panose="020B0604020202020204" pitchFamily="34" charset="0"/>
            </a:endParaRPr>
          </a:p>
        </p:txBody>
      </p:sp>
      <p:graphicFrame>
        <p:nvGraphicFramePr>
          <p:cNvPr id="50" name="Chart 49"/>
          <p:cNvGraphicFramePr>
            <a:graphicFrameLocks/>
          </p:cNvGraphicFramePr>
          <p:nvPr>
            <p:extLst>
              <p:ext uri="{D42A27DB-BD31-4B8C-83A1-F6EECF244321}">
                <p14:modId xmlns:p14="http://schemas.microsoft.com/office/powerpoint/2010/main" val="2674894484"/>
              </p:ext>
            </p:extLst>
          </p:nvPr>
        </p:nvGraphicFramePr>
        <p:xfrm>
          <a:off x="19695124" y="15580848"/>
          <a:ext cx="8968898" cy="565067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1" name="Chart 50"/>
          <p:cNvGraphicFramePr>
            <a:graphicFrameLocks/>
          </p:cNvGraphicFramePr>
          <p:nvPr>
            <p:extLst>
              <p:ext uri="{D42A27DB-BD31-4B8C-83A1-F6EECF244321}">
                <p14:modId xmlns:p14="http://schemas.microsoft.com/office/powerpoint/2010/main" val="600461133"/>
              </p:ext>
            </p:extLst>
          </p:nvPr>
        </p:nvGraphicFramePr>
        <p:xfrm>
          <a:off x="28915725" y="15544801"/>
          <a:ext cx="9052421" cy="571499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2" name="Chart 51"/>
          <p:cNvGraphicFramePr>
            <a:graphicFrameLocks/>
          </p:cNvGraphicFramePr>
          <p:nvPr>
            <p:extLst>
              <p:ext uri="{D42A27DB-BD31-4B8C-83A1-F6EECF244321}">
                <p14:modId xmlns:p14="http://schemas.microsoft.com/office/powerpoint/2010/main" val="1435788200"/>
              </p:ext>
            </p:extLst>
          </p:nvPr>
        </p:nvGraphicFramePr>
        <p:xfrm>
          <a:off x="37968145" y="15544800"/>
          <a:ext cx="5225809" cy="525779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3" name="Chart 52"/>
          <p:cNvGraphicFramePr>
            <a:graphicFrameLocks/>
          </p:cNvGraphicFramePr>
          <p:nvPr>
            <p:extLst>
              <p:ext uri="{D42A27DB-BD31-4B8C-83A1-F6EECF244321}">
                <p14:modId xmlns:p14="http://schemas.microsoft.com/office/powerpoint/2010/main" val="195055301"/>
              </p:ext>
            </p:extLst>
          </p:nvPr>
        </p:nvGraphicFramePr>
        <p:xfrm>
          <a:off x="37968146" y="20802600"/>
          <a:ext cx="5225809" cy="4419600"/>
        </p:xfrm>
        <a:graphic>
          <a:graphicData uri="http://schemas.openxmlformats.org/drawingml/2006/chart">
            <c:chart xmlns:c="http://schemas.openxmlformats.org/drawingml/2006/chart" xmlns:r="http://schemas.openxmlformats.org/officeDocument/2006/relationships" r:id="rId14"/>
          </a:graphicData>
        </a:graphic>
      </p:graphicFrame>
      <p:sp>
        <p:nvSpPr>
          <p:cNvPr id="57" name="Text Box 2"/>
          <p:cNvSpPr txBox="1">
            <a:spLocks noChangeArrowheads="1"/>
          </p:cNvSpPr>
          <p:nvPr/>
        </p:nvSpPr>
        <p:spPr bwMode="auto">
          <a:xfrm>
            <a:off x="28879800" y="21403748"/>
            <a:ext cx="8854587" cy="392437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just" eaLnBrk="1" hangingPunct="1">
              <a:spcAft>
                <a:spcPts val="1000"/>
              </a:spcAft>
            </a:pPr>
            <a:r>
              <a:rPr lang="en-US" altLang="en-US" b="1" u="sng" dirty="0">
                <a:latin typeface="Arial" pitchFamily="34" charset="0"/>
                <a:cs typeface="Arial" pitchFamily="34" charset="0"/>
              </a:rPr>
              <a:t>Figure 5: (Preliminary) ERK1/2 activation in the Dentate Gyrus of the Hippocampus.</a:t>
            </a:r>
            <a:r>
              <a:rPr lang="en-US" altLang="en-US" b="1" dirty="0">
                <a:latin typeface="Arial" pitchFamily="34" charset="0"/>
                <a:cs typeface="Arial" pitchFamily="34" charset="0"/>
              </a:rPr>
              <a:t> (A) </a:t>
            </a:r>
            <a:r>
              <a:rPr lang="en-US" altLang="en-US" dirty="0">
                <a:latin typeface="Arial" pitchFamily="34" charset="0"/>
                <a:cs typeface="Arial" pitchFamily="34" charset="0"/>
              </a:rPr>
              <a:t>Nuclear ERK activation within the dentate gyrus of the hippocampus was quantified following AGS test in mice receiving a single treatment. N=2-4 per group.    </a:t>
            </a:r>
            <a:r>
              <a:rPr lang="en-US" altLang="en-US" b="1" dirty="0">
                <a:latin typeface="Arial" pitchFamily="34" charset="0"/>
                <a:cs typeface="Arial" pitchFamily="34" charset="0"/>
              </a:rPr>
              <a:t>(B) </a:t>
            </a:r>
            <a:r>
              <a:rPr lang="en-US" altLang="en-US" dirty="0">
                <a:latin typeface="Arial" pitchFamily="34" charset="0"/>
                <a:cs typeface="Arial" pitchFamily="34" charset="0"/>
              </a:rPr>
              <a:t>Knockout mice which seized may have lower ERK activation compared to KO mice which did not seize and all wild type mice</a:t>
            </a:r>
            <a:r>
              <a:rPr lang="en-US" altLang="en-US" dirty="0" smtClean="0">
                <a:latin typeface="Arial" pitchFamily="34" charset="0"/>
                <a:cs typeface="Arial" pitchFamily="34" charset="0"/>
              </a:rPr>
              <a:t>. </a:t>
            </a:r>
            <a:r>
              <a:rPr lang="en-US" altLang="en-US" b="1" dirty="0" smtClean="0">
                <a:latin typeface="Arial" pitchFamily="34" charset="0"/>
                <a:cs typeface="Arial" pitchFamily="34" charset="0"/>
              </a:rPr>
              <a:t>(</a:t>
            </a:r>
            <a:r>
              <a:rPr lang="en-US" altLang="en-US" b="1" dirty="0">
                <a:latin typeface="Arial" pitchFamily="34" charset="0"/>
                <a:cs typeface="Arial" pitchFamily="34" charset="0"/>
              </a:rPr>
              <a:t>C) </a:t>
            </a:r>
            <a:r>
              <a:rPr lang="en-US" altLang="en-US" dirty="0">
                <a:latin typeface="Arial" pitchFamily="34" charset="0"/>
                <a:cs typeface="Arial" pitchFamily="34" charset="0"/>
              </a:rPr>
              <a:t>Drug and behavior naïve (no AGS test) WT mice may have a higher number of cells expressing </a:t>
            </a:r>
            <a:r>
              <a:rPr lang="en-US" altLang="en-US" dirty="0" err="1">
                <a:latin typeface="Arial" pitchFamily="34" charset="0"/>
                <a:cs typeface="Arial" pitchFamily="34" charset="0"/>
              </a:rPr>
              <a:t>pERK</a:t>
            </a:r>
            <a:r>
              <a:rPr lang="en-US" altLang="en-US" dirty="0">
                <a:latin typeface="Arial" pitchFamily="34" charset="0"/>
                <a:cs typeface="Arial" pitchFamily="34" charset="0"/>
              </a:rPr>
              <a:t> than do drug and behavior naïve KO mice. More animals are being added to all groups prior to statistical analysis.</a:t>
            </a:r>
          </a:p>
        </p:txBody>
      </p:sp>
      <p:sp>
        <p:nvSpPr>
          <p:cNvPr id="5" name="Rectangle 4"/>
          <p:cNvSpPr/>
          <p:nvPr/>
        </p:nvSpPr>
        <p:spPr>
          <a:xfrm>
            <a:off x="29032200" y="15621000"/>
            <a:ext cx="407484" cy="461665"/>
          </a:xfrm>
          <a:prstGeom prst="rect">
            <a:avLst/>
          </a:prstGeom>
        </p:spPr>
        <p:txBody>
          <a:bodyPr wrap="none">
            <a:spAutoFit/>
          </a:bodyPr>
          <a:lstStyle/>
          <a:p>
            <a:r>
              <a:rPr lang="en-US" altLang="en-US" b="1" dirty="0">
                <a:latin typeface="Arial" pitchFamily="34" charset="0"/>
                <a:cs typeface="Arial" pitchFamily="34" charset="0"/>
              </a:rPr>
              <a:t>A</a:t>
            </a:r>
            <a:endParaRPr lang="en-US" dirty="0"/>
          </a:p>
        </p:txBody>
      </p:sp>
      <p:sp>
        <p:nvSpPr>
          <p:cNvPr id="58" name="Rectangle 57"/>
          <p:cNvSpPr/>
          <p:nvPr/>
        </p:nvSpPr>
        <p:spPr>
          <a:xfrm>
            <a:off x="38100000" y="15621000"/>
            <a:ext cx="407484" cy="461665"/>
          </a:xfrm>
          <a:prstGeom prst="rect">
            <a:avLst/>
          </a:prstGeom>
        </p:spPr>
        <p:txBody>
          <a:bodyPr wrap="none">
            <a:spAutoFit/>
          </a:bodyPr>
          <a:lstStyle/>
          <a:p>
            <a:r>
              <a:rPr lang="en-US" b="1" dirty="0" smtClean="0">
                <a:latin typeface="Arial" pitchFamily="34" charset="0"/>
                <a:cs typeface="Arial" pitchFamily="34" charset="0"/>
              </a:rPr>
              <a:t>B</a:t>
            </a:r>
            <a:endParaRPr lang="en-US" dirty="0"/>
          </a:p>
        </p:txBody>
      </p:sp>
      <p:sp>
        <p:nvSpPr>
          <p:cNvPr id="59" name="Rectangle 58"/>
          <p:cNvSpPr/>
          <p:nvPr/>
        </p:nvSpPr>
        <p:spPr>
          <a:xfrm>
            <a:off x="38100000" y="20942084"/>
            <a:ext cx="407484" cy="461665"/>
          </a:xfrm>
          <a:prstGeom prst="rect">
            <a:avLst/>
          </a:prstGeom>
        </p:spPr>
        <p:txBody>
          <a:bodyPr wrap="none">
            <a:spAutoFit/>
          </a:bodyPr>
          <a:lstStyle/>
          <a:p>
            <a:r>
              <a:rPr lang="en-US" b="1" dirty="0">
                <a:latin typeface="Arial" pitchFamily="34" charset="0"/>
                <a:cs typeface="Arial" pitchFamily="34" charset="0"/>
              </a:rPr>
              <a:t>C</a:t>
            </a:r>
            <a:endParaRPr lang="en-US" dirty="0"/>
          </a:p>
        </p:txBody>
      </p:sp>
      <p:sp>
        <p:nvSpPr>
          <p:cNvPr id="60" name="Rectangle 3"/>
          <p:cNvSpPr>
            <a:spLocks noChangeArrowheads="1"/>
          </p:cNvSpPr>
          <p:nvPr/>
        </p:nvSpPr>
        <p:spPr bwMode="auto">
          <a:xfrm>
            <a:off x="21357559" y="26721982"/>
            <a:ext cx="8914479" cy="5480301"/>
          </a:xfrm>
          <a:prstGeom prst="rect">
            <a:avLst/>
          </a:prstGeom>
          <a:noFill/>
          <a:ln>
            <a:noFill/>
          </a:ln>
          <a:extLst/>
        </p:spPr>
        <p:txBody>
          <a:bodyPr lIns="480709" tIns="240355" rIns="480709" bIns="240355"/>
          <a:lstStyle>
            <a:lvl1pPr defTabSz="4806950">
              <a:spcBef>
                <a:spcPct val="20000"/>
              </a:spcBef>
              <a:defRPr sz="2400">
                <a:solidFill>
                  <a:schemeClr val="tx1"/>
                </a:solidFill>
                <a:latin typeface="Arial" charset="0"/>
                <a:ea typeface="ＭＳ Ｐゴシック" pitchFamily="4" charset="-128"/>
              </a:defRPr>
            </a:lvl1pPr>
            <a:lvl2pPr marL="3905250" indent="-1501775" defTabSz="4806950">
              <a:spcBef>
                <a:spcPct val="20000"/>
              </a:spcBef>
              <a:defRPr sz="2400">
                <a:solidFill>
                  <a:schemeClr val="tx1"/>
                </a:solidFill>
                <a:latin typeface="Arial" charset="0"/>
                <a:ea typeface="ＭＳ Ｐゴシック" pitchFamily="4" charset="-128"/>
              </a:defRPr>
            </a:lvl2pPr>
            <a:lvl3pPr marL="6008688" indent="-1201738" defTabSz="4806950">
              <a:spcBef>
                <a:spcPct val="20000"/>
              </a:spcBef>
              <a:defRPr sz="2400">
                <a:solidFill>
                  <a:schemeClr val="tx1"/>
                </a:solidFill>
                <a:latin typeface="Arial" charset="0"/>
                <a:ea typeface="ＭＳ Ｐゴシック" pitchFamily="4" charset="-128"/>
              </a:defRPr>
            </a:lvl3pPr>
            <a:lvl4pPr marL="8412163" indent="-1201738" defTabSz="4806950">
              <a:spcBef>
                <a:spcPct val="20000"/>
              </a:spcBef>
              <a:defRPr sz="2400">
                <a:solidFill>
                  <a:schemeClr val="tx1"/>
                </a:solidFill>
                <a:latin typeface="Arial" charset="0"/>
                <a:ea typeface="ＭＳ Ｐゴシック" pitchFamily="4" charset="-128"/>
              </a:defRPr>
            </a:lvl4pPr>
            <a:lvl5pPr marL="10815638" indent="-1201738" defTabSz="4806950">
              <a:spcBef>
                <a:spcPct val="20000"/>
              </a:spcBef>
              <a:defRPr sz="2400">
                <a:solidFill>
                  <a:schemeClr val="tx1"/>
                </a:solidFill>
                <a:latin typeface="Arial" charset="0"/>
                <a:ea typeface="ＭＳ Ｐゴシック" pitchFamily="4" charset="-128"/>
              </a:defRPr>
            </a:lvl5pPr>
            <a:lvl6pPr marL="112728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6pPr>
            <a:lvl7pPr marL="117300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7pPr>
            <a:lvl8pPr marL="121872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8pPr>
            <a:lvl9pPr marL="12644438" indent="-1201738" defTabSz="4806950" eaLnBrk="0" fontAlgn="base" hangingPunct="0">
              <a:spcBef>
                <a:spcPct val="20000"/>
              </a:spcBef>
              <a:spcAft>
                <a:spcPct val="0"/>
              </a:spcAft>
              <a:defRPr sz="2400">
                <a:solidFill>
                  <a:schemeClr val="tx1"/>
                </a:solidFill>
                <a:latin typeface="Arial" charset="0"/>
                <a:ea typeface="ＭＳ Ｐゴシック" pitchFamily="4" charset="-128"/>
              </a:defRPr>
            </a:lvl9pPr>
          </a:lstStyle>
          <a:p>
            <a:pPr marL="342900" indent="-342900" algn="just">
              <a:buFont typeface="Arial" panose="020B0604020202020204" pitchFamily="34" charset="0"/>
              <a:buChar char="•"/>
            </a:pPr>
            <a:r>
              <a:rPr lang="en-US" sz="2000" b="1" dirty="0"/>
              <a:t>Fmr1 KO mice have baseline behavior deficits in acoustic sensory reactivity, cued conditioned fear, novel object memory and seizure susceptibility.</a:t>
            </a:r>
          </a:p>
          <a:p>
            <a:pPr marL="342900" indent="-342900" algn="just">
              <a:buFont typeface="Arial" panose="020B0604020202020204" pitchFamily="34" charset="0"/>
              <a:buChar char="•"/>
            </a:pPr>
            <a:endParaRPr lang="en-US" sz="2000" b="1" dirty="0"/>
          </a:p>
          <a:p>
            <a:pPr marL="342900" indent="-342900" algn="just">
              <a:buFont typeface="Arial" panose="020B0604020202020204" pitchFamily="34" charset="0"/>
              <a:buChar char="•"/>
            </a:pPr>
            <a:r>
              <a:rPr lang="en-US" sz="2000" b="1" dirty="0"/>
              <a:t>Treatment with the low dose of AZD7325 improves these behaviors in Fmr1 KO mice while the high dose augments deficits in some tests, but not in others.</a:t>
            </a:r>
          </a:p>
          <a:p>
            <a:pPr marL="342900" indent="-342900" algn="just">
              <a:buFont typeface="Arial" panose="020B0604020202020204" pitchFamily="34" charset="0"/>
              <a:buChar char="•"/>
            </a:pPr>
            <a:endParaRPr lang="en-US" sz="2000" b="1" dirty="0"/>
          </a:p>
          <a:p>
            <a:pPr marL="342900" indent="-342900" algn="just">
              <a:buFont typeface="Arial" panose="020B0604020202020204" pitchFamily="34" charset="0"/>
              <a:buChar char="•"/>
            </a:pPr>
            <a:r>
              <a:rPr lang="en-US" sz="2000" b="1" dirty="0"/>
              <a:t>ERK1/2 activation is known to be altered under basal conditions in adult Fmr1 KO mice.  However it is unknown if changes in </a:t>
            </a:r>
            <a:r>
              <a:rPr lang="en-US" sz="2000" b="1" dirty="0" err="1"/>
              <a:t>pERK</a:t>
            </a:r>
            <a:r>
              <a:rPr lang="en-US" sz="2000" b="1" dirty="0"/>
              <a:t> in young mutants of following behavioral stimulation such as following the AGS test are also altered.  Our preliminary data suggest that ERK activation following treatment with AZD7325 may be playing a role in seizure resistance following an acute dose in young mice.  More animals are needed to draw strong conclusions. </a:t>
            </a:r>
            <a:endParaRPr lang="en-US" sz="235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9"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1326</TotalTime>
  <Words>1838</Words>
  <Application>Microsoft Office PowerPoint</Application>
  <PresentationFormat>Custom</PresentationFormat>
  <Paragraphs>80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UCResearchPstr_Red_48x36</dc:title>
  <dc:subject>&amp;lt;p&amp;gt;Heading Lorem ipsum dolor sit amet, consectetuer adipiscing elit, sed diam nonummy nibh euismod tincidunt ut laoreet dolore magna aliquam erat volutpat.  Ut wisi enim ad minim veniam. Lorem ipsum dolor sit amet, consectetuer adipiscing elit, sed diam nonummy nibh euismod tincidunt ut laoreet dolore magna aliquam erat v&amp;lt;/p&amp;gt;</dc:subject>
  <dc:creator>Pamela Seymour</dc:creator>
  <dc:description>&amp;lt;p&amp;gt;Heading Lorem ipsum dolor sit amet, consectetuer adipiscing elit, sed diam nonummy nibh euismod tincidunt ut laoreet dolore magna aliquam erat volutpat.  Ut wisi enim ad minim veniam. Lorem ipsum dolor sit amet, consectetuer adipiscing elit, sed diam nonummy nibh euismod tincidunt ut laoreet dolore magna aliquam erat v&amp;lt;/p&amp;gt;</dc:description>
  <cp:lastModifiedBy>Moody</cp:lastModifiedBy>
  <cp:revision>48</cp:revision>
  <dcterms:created xsi:type="dcterms:W3CDTF">2009-08-20T20:50:05Z</dcterms:created>
  <dcterms:modified xsi:type="dcterms:W3CDTF">2015-04-22T18:20:46Z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ktContentLanguage">
    <vt:i4>1033</vt:i4>
  </property>
  <property fmtid="{D5CDD505-2E9C-101B-9397-08002B2CF9AE}" pid="3" name="EktQuickLink">
    <vt:lpwstr>DownloadAsset.aspx?id=24841</vt:lpwstr>
  </property>
  <property fmtid="{D5CDD505-2E9C-101B-9397-08002B2CF9AE}" pid="4" name="EktContentType">
    <vt:i4>101</vt:i4>
  </property>
  <property fmtid="{D5CDD505-2E9C-101B-9397-08002B2CF9AE}" pid="5" name="EktContentSubType">
    <vt:i4>0</vt:i4>
  </property>
  <property fmtid="{D5CDD505-2E9C-101B-9397-08002B2CF9AE}" pid="6" name="EktFolderName">
    <vt:lpwstr/>
  </property>
  <property fmtid="{D5CDD505-2E9C-101B-9397-08002B2CF9AE}" pid="7" name="EktCmsPath">
    <vt:lpwstr>&amp;lt;p&amp;gt;Heading Lorem ipsum dolor sit amet, consectetuer adipiscing elit, sed diam nonummy nibh euismod tincidunt ut laoreet dolore magna aliquam erat volutpat.  Ut wisi enim ad minim veniam. Lorem ipsum dolor sit amet, consectetuer adipiscing elit, sed </vt:lpwstr>
  </property>
  <property fmtid="{D5CDD505-2E9C-101B-9397-08002B2CF9AE}" pid="8" name="EktExpiryType">
    <vt:i4>1</vt:i4>
  </property>
  <property fmtid="{D5CDD505-2E9C-101B-9397-08002B2CF9AE}" pid="9" name="EktDateCreated">
    <vt:filetime>2012-01-03T16:58:30Z</vt:filetime>
  </property>
  <property fmtid="{D5CDD505-2E9C-101B-9397-08002B2CF9AE}" pid="10" name="EktDateModified">
    <vt:filetime>2012-01-03T16:58:30Z</vt:filetime>
  </property>
  <property fmtid="{D5CDD505-2E9C-101B-9397-08002B2CF9AE}" pid="11" name="EktTaxCategory">
    <vt:lpwstr/>
  </property>
  <property fmtid="{D5CDD505-2E9C-101B-9397-08002B2CF9AE}" pid="12" name="EktCmsSize">
    <vt:i4>120320</vt:i4>
  </property>
  <property fmtid="{D5CDD505-2E9C-101B-9397-08002B2CF9AE}" pid="13" name="EktSearchable">
    <vt:i4>1</vt:i4>
  </property>
  <property fmtid="{D5CDD505-2E9C-101B-9397-08002B2CF9AE}" pid="14" name="EktEDescription">
    <vt:lpwstr>Summary &amp;lt;p&amp;gt;Heading Lorem ipsum dolor sit amet, consectetuer adipiscing elit, sed diam nonummy nibh euismod tincidunt ut laoreet dolore magna aliquam erat volutpat.  Ut wisi enim ad minim veniam. Lorem ipsum dolor sit amet, consectetuer adipiscing el</vt:lpwstr>
  </property>
</Properties>
</file>